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34"/>
  </p:notesMasterIdLst>
  <p:sldIdLst>
    <p:sldId id="256" r:id="rId2"/>
    <p:sldId id="257" r:id="rId3"/>
    <p:sldId id="258" r:id="rId4"/>
    <p:sldId id="259" r:id="rId5"/>
    <p:sldId id="260" r:id="rId6"/>
    <p:sldId id="261" r:id="rId7"/>
    <p:sldId id="287" r:id="rId8"/>
    <p:sldId id="262" r:id="rId9"/>
    <p:sldId id="263" r:id="rId10"/>
    <p:sldId id="264" r:id="rId11"/>
    <p:sldId id="265" r:id="rId12"/>
    <p:sldId id="266" r:id="rId13"/>
    <p:sldId id="268" r:id="rId14"/>
    <p:sldId id="271" r:id="rId15"/>
    <p:sldId id="269" r:id="rId16"/>
    <p:sldId id="270" r:id="rId17"/>
    <p:sldId id="272" r:id="rId18"/>
    <p:sldId id="273" r:id="rId19"/>
    <p:sldId id="289" r:id="rId20"/>
    <p:sldId id="274" r:id="rId21"/>
    <p:sldId id="275" r:id="rId22"/>
    <p:sldId id="276" r:id="rId23"/>
    <p:sldId id="277" r:id="rId24"/>
    <p:sldId id="278" r:id="rId25"/>
    <p:sldId id="279" r:id="rId26"/>
    <p:sldId id="280" r:id="rId27"/>
    <p:sldId id="281" r:id="rId28"/>
    <p:sldId id="283" r:id="rId29"/>
    <p:sldId id="282" r:id="rId30"/>
    <p:sldId id="284" r:id="rId31"/>
    <p:sldId id="285" r:id="rId32"/>
    <p:sldId id="288" r:id="rId3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13C2BB-986D-4758-A74A-6CF47DCB19F4}">
  <a:tblStyle styleId="{A213C2BB-986D-4758-A74A-6CF47DCB19F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3"/>
  </p:normalViewPr>
  <p:slideViewPr>
    <p:cSldViewPr snapToGrid="0">
      <p:cViewPr varScale="1">
        <p:scale>
          <a:sx n="156" d="100"/>
          <a:sy n="156" d="100"/>
        </p:scale>
        <p:origin x="360" y="176"/>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9689D2-4938-4744-8DCB-90D6F6F3A5A1}" type="doc">
      <dgm:prSet loTypeId="urn:microsoft.com/office/officeart/2005/8/layout/cycle3" loCatId="cycle" qsTypeId="urn:microsoft.com/office/officeart/2005/8/quickstyle/simple4" qsCatId="simple" csTypeId="urn:microsoft.com/office/officeart/2005/8/colors/accent1_2" csCatId="accent1"/>
      <dgm:spPr/>
      <dgm:t>
        <a:bodyPr/>
        <a:lstStyle/>
        <a:p>
          <a:endParaRPr lang="en-US"/>
        </a:p>
      </dgm:t>
    </dgm:pt>
    <dgm:pt modelId="{99F49BD7-F734-47B0-892A-65EFC3CA5C94}">
      <dgm:prSet/>
      <dgm:spPr/>
      <dgm:t>
        <a:bodyPr/>
        <a:lstStyle/>
        <a:p>
          <a:r>
            <a:rPr lang="en-US"/>
            <a:t>About Malware</a:t>
          </a:r>
        </a:p>
      </dgm:t>
    </dgm:pt>
    <dgm:pt modelId="{F9AE5EFB-003F-45E3-8E23-6A437620A825}" type="parTrans" cxnId="{5219FE79-69E7-4F67-BA37-469D2F3CA4E1}">
      <dgm:prSet/>
      <dgm:spPr/>
      <dgm:t>
        <a:bodyPr/>
        <a:lstStyle/>
        <a:p>
          <a:endParaRPr lang="en-US"/>
        </a:p>
      </dgm:t>
    </dgm:pt>
    <dgm:pt modelId="{1F4F4E65-ED61-413B-91CF-AD4FA5B3DC2C}" type="sibTrans" cxnId="{5219FE79-69E7-4F67-BA37-469D2F3CA4E1}">
      <dgm:prSet/>
      <dgm:spPr/>
      <dgm:t>
        <a:bodyPr/>
        <a:lstStyle/>
        <a:p>
          <a:endParaRPr lang="en-US"/>
        </a:p>
      </dgm:t>
    </dgm:pt>
    <dgm:pt modelId="{19F10A51-CAB3-47AA-9C07-4B44F97CC0CF}">
      <dgm:prSet/>
      <dgm:spPr/>
      <dgm:t>
        <a:bodyPr/>
        <a:lstStyle/>
        <a:p>
          <a:r>
            <a:rPr lang="en-US"/>
            <a:t>Project Objective and Dataset</a:t>
          </a:r>
        </a:p>
      </dgm:t>
    </dgm:pt>
    <dgm:pt modelId="{7FE34995-CDA1-43DD-820A-C887E31EBACB}" type="parTrans" cxnId="{69385DB9-DB2A-482F-9E3C-D3E1044B9117}">
      <dgm:prSet/>
      <dgm:spPr/>
      <dgm:t>
        <a:bodyPr/>
        <a:lstStyle/>
        <a:p>
          <a:endParaRPr lang="en-US"/>
        </a:p>
      </dgm:t>
    </dgm:pt>
    <dgm:pt modelId="{FA360F75-3EC0-475C-92E9-7903C5E3FE76}" type="sibTrans" cxnId="{69385DB9-DB2A-482F-9E3C-D3E1044B9117}">
      <dgm:prSet/>
      <dgm:spPr/>
      <dgm:t>
        <a:bodyPr/>
        <a:lstStyle/>
        <a:p>
          <a:endParaRPr lang="en-US"/>
        </a:p>
      </dgm:t>
    </dgm:pt>
    <dgm:pt modelId="{0391CE95-187F-4DB6-9FA0-0993400E96FE}">
      <dgm:prSet/>
      <dgm:spPr/>
      <dgm:t>
        <a:bodyPr/>
        <a:lstStyle/>
        <a:p>
          <a:r>
            <a:rPr lang="en-US"/>
            <a:t>Data Pre-Processing</a:t>
          </a:r>
        </a:p>
      </dgm:t>
    </dgm:pt>
    <dgm:pt modelId="{37FA6BED-3DFF-4EB3-A63D-6BB50C1CB63A}" type="parTrans" cxnId="{9A639393-33F7-4DF3-BF60-B8E7B7B33B1F}">
      <dgm:prSet/>
      <dgm:spPr/>
      <dgm:t>
        <a:bodyPr/>
        <a:lstStyle/>
        <a:p>
          <a:endParaRPr lang="en-US"/>
        </a:p>
      </dgm:t>
    </dgm:pt>
    <dgm:pt modelId="{EE9B3A3E-E488-4DBB-8D66-F127A50DD89D}" type="sibTrans" cxnId="{9A639393-33F7-4DF3-BF60-B8E7B7B33B1F}">
      <dgm:prSet/>
      <dgm:spPr/>
      <dgm:t>
        <a:bodyPr/>
        <a:lstStyle/>
        <a:p>
          <a:endParaRPr lang="en-US"/>
        </a:p>
      </dgm:t>
    </dgm:pt>
    <dgm:pt modelId="{62B61F2F-34D0-48FF-AE16-2103BB6B059C}">
      <dgm:prSet/>
      <dgm:spPr/>
      <dgm:t>
        <a:bodyPr/>
        <a:lstStyle/>
        <a:p>
          <a:r>
            <a:rPr lang="en-US"/>
            <a:t>Procedures</a:t>
          </a:r>
        </a:p>
      </dgm:t>
    </dgm:pt>
    <dgm:pt modelId="{B784E34D-1817-407B-8E39-9562A41FD091}" type="parTrans" cxnId="{0CA28A70-2B08-42B0-AEF0-EAAA83DDE681}">
      <dgm:prSet/>
      <dgm:spPr/>
      <dgm:t>
        <a:bodyPr/>
        <a:lstStyle/>
        <a:p>
          <a:endParaRPr lang="en-US"/>
        </a:p>
      </dgm:t>
    </dgm:pt>
    <dgm:pt modelId="{44E24055-0119-45EE-B2C1-BD57EFCF6F4D}" type="sibTrans" cxnId="{0CA28A70-2B08-42B0-AEF0-EAAA83DDE681}">
      <dgm:prSet/>
      <dgm:spPr/>
      <dgm:t>
        <a:bodyPr/>
        <a:lstStyle/>
        <a:p>
          <a:endParaRPr lang="en-US"/>
        </a:p>
      </dgm:t>
    </dgm:pt>
    <dgm:pt modelId="{DD15BC27-2704-4775-AF72-DF930B4CAEF0}">
      <dgm:prSet/>
      <dgm:spPr/>
      <dgm:t>
        <a:bodyPr/>
        <a:lstStyle/>
        <a:p>
          <a:r>
            <a:rPr lang="en-US"/>
            <a:t>Business Use Cases</a:t>
          </a:r>
        </a:p>
      </dgm:t>
    </dgm:pt>
    <dgm:pt modelId="{D0449BF8-0EDF-476F-A3D7-C8AAD561F933}" type="parTrans" cxnId="{E51F40FF-A6B0-41EC-9A8E-4163044D1137}">
      <dgm:prSet/>
      <dgm:spPr/>
      <dgm:t>
        <a:bodyPr/>
        <a:lstStyle/>
        <a:p>
          <a:endParaRPr lang="en-US"/>
        </a:p>
      </dgm:t>
    </dgm:pt>
    <dgm:pt modelId="{0D6360E7-6575-478A-9D43-0E3FDD4B474C}" type="sibTrans" cxnId="{E51F40FF-A6B0-41EC-9A8E-4163044D1137}">
      <dgm:prSet/>
      <dgm:spPr/>
      <dgm:t>
        <a:bodyPr/>
        <a:lstStyle/>
        <a:p>
          <a:endParaRPr lang="en-US"/>
        </a:p>
      </dgm:t>
    </dgm:pt>
    <dgm:pt modelId="{BFE5E5AF-0B69-469B-8DF7-BD8303676E46}">
      <dgm:prSet/>
      <dgm:spPr/>
      <dgm:t>
        <a:bodyPr/>
        <a:lstStyle/>
        <a:p>
          <a:r>
            <a:rPr lang="en-US"/>
            <a:t>Hypothesis 1</a:t>
          </a:r>
        </a:p>
      </dgm:t>
    </dgm:pt>
    <dgm:pt modelId="{F1AE03B5-00FD-43A2-86B1-EDE56C604E02}" type="parTrans" cxnId="{6729B097-A444-469F-A1E1-27B86BACF2E1}">
      <dgm:prSet/>
      <dgm:spPr/>
      <dgm:t>
        <a:bodyPr/>
        <a:lstStyle/>
        <a:p>
          <a:endParaRPr lang="en-US"/>
        </a:p>
      </dgm:t>
    </dgm:pt>
    <dgm:pt modelId="{C8DC8B92-8CB5-4374-88F9-ABBABFCD455E}" type="sibTrans" cxnId="{6729B097-A444-469F-A1E1-27B86BACF2E1}">
      <dgm:prSet/>
      <dgm:spPr/>
      <dgm:t>
        <a:bodyPr/>
        <a:lstStyle/>
        <a:p>
          <a:endParaRPr lang="en-US"/>
        </a:p>
      </dgm:t>
    </dgm:pt>
    <dgm:pt modelId="{F4713CF8-72CA-4B42-B879-781B10D0EE45}">
      <dgm:prSet/>
      <dgm:spPr/>
      <dgm:t>
        <a:bodyPr/>
        <a:lstStyle/>
        <a:p>
          <a:r>
            <a:rPr lang="en-US"/>
            <a:t>Hypothesis 2</a:t>
          </a:r>
        </a:p>
      </dgm:t>
    </dgm:pt>
    <dgm:pt modelId="{5D71F43F-272B-48AA-8A3E-851FA69EE30D}" type="parTrans" cxnId="{EC6997D5-5488-4EC0-A12E-E38472096FAF}">
      <dgm:prSet/>
      <dgm:spPr/>
      <dgm:t>
        <a:bodyPr/>
        <a:lstStyle/>
        <a:p>
          <a:endParaRPr lang="en-US"/>
        </a:p>
      </dgm:t>
    </dgm:pt>
    <dgm:pt modelId="{C600D6EE-3288-44F8-A144-955B3F002535}" type="sibTrans" cxnId="{EC6997D5-5488-4EC0-A12E-E38472096FAF}">
      <dgm:prSet/>
      <dgm:spPr/>
      <dgm:t>
        <a:bodyPr/>
        <a:lstStyle/>
        <a:p>
          <a:endParaRPr lang="en-US"/>
        </a:p>
      </dgm:t>
    </dgm:pt>
    <dgm:pt modelId="{5801A74D-4D87-4CE3-9E97-099C6504EDF6}">
      <dgm:prSet/>
      <dgm:spPr/>
      <dgm:t>
        <a:bodyPr/>
        <a:lstStyle/>
        <a:p>
          <a:r>
            <a:rPr lang="en-US"/>
            <a:t>Hypothesis 3</a:t>
          </a:r>
        </a:p>
      </dgm:t>
    </dgm:pt>
    <dgm:pt modelId="{EA9A3C6F-D980-4644-B01D-20B9B0D0819E}" type="parTrans" cxnId="{39AC5FAD-153C-4489-BC56-5E83BDEE90B8}">
      <dgm:prSet/>
      <dgm:spPr/>
      <dgm:t>
        <a:bodyPr/>
        <a:lstStyle/>
        <a:p>
          <a:endParaRPr lang="en-US"/>
        </a:p>
      </dgm:t>
    </dgm:pt>
    <dgm:pt modelId="{5C37C87A-685F-4454-B0E5-E87F833C381F}" type="sibTrans" cxnId="{39AC5FAD-153C-4489-BC56-5E83BDEE90B8}">
      <dgm:prSet/>
      <dgm:spPr/>
      <dgm:t>
        <a:bodyPr/>
        <a:lstStyle/>
        <a:p>
          <a:endParaRPr lang="en-US"/>
        </a:p>
      </dgm:t>
    </dgm:pt>
    <dgm:pt modelId="{771BFD4B-E52E-41A4-A3C6-CA00BBE3825D}">
      <dgm:prSet/>
      <dgm:spPr/>
      <dgm:t>
        <a:bodyPr/>
        <a:lstStyle/>
        <a:p>
          <a:r>
            <a:rPr lang="en-US"/>
            <a:t>Conclusion</a:t>
          </a:r>
        </a:p>
      </dgm:t>
    </dgm:pt>
    <dgm:pt modelId="{C565F51D-B9E2-435B-8470-83B9E3C8D684}" type="parTrans" cxnId="{D61FB132-884D-4189-9A47-C873CFE5D26A}">
      <dgm:prSet/>
      <dgm:spPr/>
      <dgm:t>
        <a:bodyPr/>
        <a:lstStyle/>
        <a:p>
          <a:endParaRPr lang="en-US"/>
        </a:p>
      </dgm:t>
    </dgm:pt>
    <dgm:pt modelId="{20F1A3F6-D429-44D8-8343-2755356541F0}" type="sibTrans" cxnId="{D61FB132-884D-4189-9A47-C873CFE5D26A}">
      <dgm:prSet/>
      <dgm:spPr/>
      <dgm:t>
        <a:bodyPr/>
        <a:lstStyle/>
        <a:p>
          <a:endParaRPr lang="en-US"/>
        </a:p>
      </dgm:t>
    </dgm:pt>
    <dgm:pt modelId="{07902A19-7325-3448-AA21-BDA196075335}" type="pres">
      <dgm:prSet presAssocID="{759689D2-4938-4744-8DCB-90D6F6F3A5A1}" presName="Name0" presStyleCnt="0">
        <dgm:presLayoutVars>
          <dgm:dir/>
          <dgm:resizeHandles val="exact"/>
        </dgm:presLayoutVars>
      </dgm:prSet>
      <dgm:spPr/>
    </dgm:pt>
    <dgm:pt modelId="{FB1CA3FD-B016-654C-8217-19507A26DB9F}" type="pres">
      <dgm:prSet presAssocID="{759689D2-4938-4744-8DCB-90D6F6F3A5A1}" presName="cycle" presStyleCnt="0"/>
      <dgm:spPr/>
    </dgm:pt>
    <dgm:pt modelId="{14FE4714-6164-7847-B805-D13993830409}" type="pres">
      <dgm:prSet presAssocID="{99F49BD7-F734-47B0-892A-65EFC3CA5C94}" presName="nodeFirstNode" presStyleLbl="node1" presStyleIdx="0" presStyleCnt="9">
        <dgm:presLayoutVars>
          <dgm:bulletEnabled val="1"/>
        </dgm:presLayoutVars>
      </dgm:prSet>
      <dgm:spPr/>
    </dgm:pt>
    <dgm:pt modelId="{F6D98E9D-FFAE-5140-91D3-D1FD948D2667}" type="pres">
      <dgm:prSet presAssocID="{1F4F4E65-ED61-413B-91CF-AD4FA5B3DC2C}" presName="sibTransFirstNode" presStyleLbl="bgShp" presStyleIdx="0" presStyleCnt="1"/>
      <dgm:spPr/>
    </dgm:pt>
    <dgm:pt modelId="{F69422A2-C061-D648-9247-46AF4B38B916}" type="pres">
      <dgm:prSet presAssocID="{19F10A51-CAB3-47AA-9C07-4B44F97CC0CF}" presName="nodeFollowingNodes" presStyleLbl="node1" presStyleIdx="1" presStyleCnt="9">
        <dgm:presLayoutVars>
          <dgm:bulletEnabled val="1"/>
        </dgm:presLayoutVars>
      </dgm:prSet>
      <dgm:spPr/>
    </dgm:pt>
    <dgm:pt modelId="{B17B1960-F553-7B48-AD49-B83C3CAC9AFD}" type="pres">
      <dgm:prSet presAssocID="{0391CE95-187F-4DB6-9FA0-0993400E96FE}" presName="nodeFollowingNodes" presStyleLbl="node1" presStyleIdx="2" presStyleCnt="9">
        <dgm:presLayoutVars>
          <dgm:bulletEnabled val="1"/>
        </dgm:presLayoutVars>
      </dgm:prSet>
      <dgm:spPr/>
    </dgm:pt>
    <dgm:pt modelId="{77DC6AFF-D2BA-4D42-91B1-211C98572809}" type="pres">
      <dgm:prSet presAssocID="{62B61F2F-34D0-48FF-AE16-2103BB6B059C}" presName="nodeFollowingNodes" presStyleLbl="node1" presStyleIdx="3" presStyleCnt="9">
        <dgm:presLayoutVars>
          <dgm:bulletEnabled val="1"/>
        </dgm:presLayoutVars>
      </dgm:prSet>
      <dgm:spPr/>
    </dgm:pt>
    <dgm:pt modelId="{5D05435E-1E34-7244-9A7A-2A0AFF03902F}" type="pres">
      <dgm:prSet presAssocID="{DD15BC27-2704-4775-AF72-DF930B4CAEF0}" presName="nodeFollowingNodes" presStyleLbl="node1" presStyleIdx="4" presStyleCnt="9">
        <dgm:presLayoutVars>
          <dgm:bulletEnabled val="1"/>
        </dgm:presLayoutVars>
      </dgm:prSet>
      <dgm:spPr/>
    </dgm:pt>
    <dgm:pt modelId="{6740A84D-80EA-3F44-A7C2-BB0FB43CC337}" type="pres">
      <dgm:prSet presAssocID="{BFE5E5AF-0B69-469B-8DF7-BD8303676E46}" presName="nodeFollowingNodes" presStyleLbl="node1" presStyleIdx="5" presStyleCnt="9">
        <dgm:presLayoutVars>
          <dgm:bulletEnabled val="1"/>
        </dgm:presLayoutVars>
      </dgm:prSet>
      <dgm:spPr/>
    </dgm:pt>
    <dgm:pt modelId="{2518F897-BBBA-9E4D-9CD3-CDAE231204E9}" type="pres">
      <dgm:prSet presAssocID="{F4713CF8-72CA-4B42-B879-781B10D0EE45}" presName="nodeFollowingNodes" presStyleLbl="node1" presStyleIdx="6" presStyleCnt="9">
        <dgm:presLayoutVars>
          <dgm:bulletEnabled val="1"/>
        </dgm:presLayoutVars>
      </dgm:prSet>
      <dgm:spPr/>
    </dgm:pt>
    <dgm:pt modelId="{FE7E374B-88A0-2E44-BEB5-7C5678A853B0}" type="pres">
      <dgm:prSet presAssocID="{5801A74D-4D87-4CE3-9E97-099C6504EDF6}" presName="nodeFollowingNodes" presStyleLbl="node1" presStyleIdx="7" presStyleCnt="9">
        <dgm:presLayoutVars>
          <dgm:bulletEnabled val="1"/>
        </dgm:presLayoutVars>
      </dgm:prSet>
      <dgm:spPr/>
    </dgm:pt>
    <dgm:pt modelId="{11AD369B-256E-B144-9C0C-A0DBDFE4FFF1}" type="pres">
      <dgm:prSet presAssocID="{771BFD4B-E52E-41A4-A3C6-CA00BBE3825D}" presName="nodeFollowingNodes" presStyleLbl="node1" presStyleIdx="8" presStyleCnt="9">
        <dgm:presLayoutVars>
          <dgm:bulletEnabled val="1"/>
        </dgm:presLayoutVars>
      </dgm:prSet>
      <dgm:spPr/>
    </dgm:pt>
  </dgm:ptLst>
  <dgm:cxnLst>
    <dgm:cxn modelId="{5DE9EF18-43D1-E142-9198-45FBF6206F7C}" type="presOf" srcId="{759689D2-4938-4744-8DCB-90D6F6F3A5A1}" destId="{07902A19-7325-3448-AA21-BDA196075335}" srcOrd="0" destOrd="0" presId="urn:microsoft.com/office/officeart/2005/8/layout/cycle3"/>
    <dgm:cxn modelId="{793D8B1D-280B-7C47-BF7F-7D4A13506F0B}" type="presOf" srcId="{F4713CF8-72CA-4B42-B879-781B10D0EE45}" destId="{2518F897-BBBA-9E4D-9CD3-CDAE231204E9}" srcOrd="0" destOrd="0" presId="urn:microsoft.com/office/officeart/2005/8/layout/cycle3"/>
    <dgm:cxn modelId="{15817520-99AC-5F49-BB41-FBDE9DCD0AD8}" type="presOf" srcId="{771BFD4B-E52E-41A4-A3C6-CA00BBE3825D}" destId="{11AD369B-256E-B144-9C0C-A0DBDFE4FFF1}" srcOrd="0" destOrd="0" presId="urn:microsoft.com/office/officeart/2005/8/layout/cycle3"/>
    <dgm:cxn modelId="{90FAC223-13E1-4248-A066-05E054D2A7F0}" type="presOf" srcId="{BFE5E5AF-0B69-469B-8DF7-BD8303676E46}" destId="{6740A84D-80EA-3F44-A7C2-BB0FB43CC337}" srcOrd="0" destOrd="0" presId="urn:microsoft.com/office/officeart/2005/8/layout/cycle3"/>
    <dgm:cxn modelId="{D61FB132-884D-4189-9A47-C873CFE5D26A}" srcId="{759689D2-4938-4744-8DCB-90D6F6F3A5A1}" destId="{771BFD4B-E52E-41A4-A3C6-CA00BBE3825D}" srcOrd="8" destOrd="0" parTransId="{C565F51D-B9E2-435B-8470-83B9E3C8D684}" sibTransId="{20F1A3F6-D429-44D8-8343-2755356541F0}"/>
    <dgm:cxn modelId="{B7DB6741-343A-0842-8BF0-41B7F503A376}" type="presOf" srcId="{1F4F4E65-ED61-413B-91CF-AD4FA5B3DC2C}" destId="{F6D98E9D-FFAE-5140-91D3-D1FD948D2667}" srcOrd="0" destOrd="0" presId="urn:microsoft.com/office/officeart/2005/8/layout/cycle3"/>
    <dgm:cxn modelId="{78CC1A4C-B8A3-CF40-B115-19B8A9436850}" type="presOf" srcId="{62B61F2F-34D0-48FF-AE16-2103BB6B059C}" destId="{77DC6AFF-D2BA-4D42-91B1-211C98572809}" srcOrd="0" destOrd="0" presId="urn:microsoft.com/office/officeart/2005/8/layout/cycle3"/>
    <dgm:cxn modelId="{0CA28A70-2B08-42B0-AEF0-EAAA83DDE681}" srcId="{759689D2-4938-4744-8DCB-90D6F6F3A5A1}" destId="{62B61F2F-34D0-48FF-AE16-2103BB6B059C}" srcOrd="3" destOrd="0" parTransId="{B784E34D-1817-407B-8E39-9562A41FD091}" sibTransId="{44E24055-0119-45EE-B2C1-BD57EFCF6F4D}"/>
    <dgm:cxn modelId="{5219FE79-69E7-4F67-BA37-469D2F3CA4E1}" srcId="{759689D2-4938-4744-8DCB-90D6F6F3A5A1}" destId="{99F49BD7-F734-47B0-892A-65EFC3CA5C94}" srcOrd="0" destOrd="0" parTransId="{F9AE5EFB-003F-45E3-8E23-6A437620A825}" sibTransId="{1F4F4E65-ED61-413B-91CF-AD4FA5B3DC2C}"/>
    <dgm:cxn modelId="{56F6BA90-FA58-A84C-84B7-62C168126525}" type="presOf" srcId="{99F49BD7-F734-47B0-892A-65EFC3CA5C94}" destId="{14FE4714-6164-7847-B805-D13993830409}" srcOrd="0" destOrd="0" presId="urn:microsoft.com/office/officeart/2005/8/layout/cycle3"/>
    <dgm:cxn modelId="{9A639393-33F7-4DF3-BF60-B8E7B7B33B1F}" srcId="{759689D2-4938-4744-8DCB-90D6F6F3A5A1}" destId="{0391CE95-187F-4DB6-9FA0-0993400E96FE}" srcOrd="2" destOrd="0" parTransId="{37FA6BED-3DFF-4EB3-A63D-6BB50C1CB63A}" sibTransId="{EE9B3A3E-E488-4DBB-8D66-F127A50DD89D}"/>
    <dgm:cxn modelId="{6729B097-A444-469F-A1E1-27B86BACF2E1}" srcId="{759689D2-4938-4744-8DCB-90D6F6F3A5A1}" destId="{BFE5E5AF-0B69-469B-8DF7-BD8303676E46}" srcOrd="5" destOrd="0" parTransId="{F1AE03B5-00FD-43A2-86B1-EDE56C604E02}" sibTransId="{C8DC8B92-8CB5-4374-88F9-ABBABFCD455E}"/>
    <dgm:cxn modelId="{A3E72C9F-E13F-EA4C-B7D1-E7A0E89AC8EA}" type="presOf" srcId="{DD15BC27-2704-4775-AF72-DF930B4CAEF0}" destId="{5D05435E-1E34-7244-9A7A-2A0AFF03902F}" srcOrd="0" destOrd="0" presId="urn:microsoft.com/office/officeart/2005/8/layout/cycle3"/>
    <dgm:cxn modelId="{6C0B5BA8-9815-4445-A201-897633BB22D5}" type="presOf" srcId="{0391CE95-187F-4DB6-9FA0-0993400E96FE}" destId="{B17B1960-F553-7B48-AD49-B83C3CAC9AFD}" srcOrd="0" destOrd="0" presId="urn:microsoft.com/office/officeart/2005/8/layout/cycle3"/>
    <dgm:cxn modelId="{39AC5FAD-153C-4489-BC56-5E83BDEE90B8}" srcId="{759689D2-4938-4744-8DCB-90D6F6F3A5A1}" destId="{5801A74D-4D87-4CE3-9E97-099C6504EDF6}" srcOrd="7" destOrd="0" parTransId="{EA9A3C6F-D980-4644-B01D-20B9B0D0819E}" sibTransId="{5C37C87A-685F-4454-B0E5-E87F833C381F}"/>
    <dgm:cxn modelId="{4D42D1B3-A000-664B-A173-C473281C59E7}" type="presOf" srcId="{19F10A51-CAB3-47AA-9C07-4B44F97CC0CF}" destId="{F69422A2-C061-D648-9247-46AF4B38B916}" srcOrd="0" destOrd="0" presId="urn:microsoft.com/office/officeart/2005/8/layout/cycle3"/>
    <dgm:cxn modelId="{69385DB9-DB2A-482F-9E3C-D3E1044B9117}" srcId="{759689D2-4938-4744-8DCB-90D6F6F3A5A1}" destId="{19F10A51-CAB3-47AA-9C07-4B44F97CC0CF}" srcOrd="1" destOrd="0" parTransId="{7FE34995-CDA1-43DD-820A-C887E31EBACB}" sibTransId="{FA360F75-3EC0-475C-92E9-7903C5E3FE76}"/>
    <dgm:cxn modelId="{EC6997D5-5488-4EC0-A12E-E38472096FAF}" srcId="{759689D2-4938-4744-8DCB-90D6F6F3A5A1}" destId="{F4713CF8-72CA-4B42-B879-781B10D0EE45}" srcOrd="6" destOrd="0" parTransId="{5D71F43F-272B-48AA-8A3E-851FA69EE30D}" sibTransId="{C600D6EE-3288-44F8-A144-955B3F002535}"/>
    <dgm:cxn modelId="{4EB2ACEA-88EB-0A4C-887F-3FA0F23DCC24}" type="presOf" srcId="{5801A74D-4D87-4CE3-9E97-099C6504EDF6}" destId="{FE7E374B-88A0-2E44-BEB5-7C5678A853B0}" srcOrd="0" destOrd="0" presId="urn:microsoft.com/office/officeart/2005/8/layout/cycle3"/>
    <dgm:cxn modelId="{E51F40FF-A6B0-41EC-9A8E-4163044D1137}" srcId="{759689D2-4938-4744-8DCB-90D6F6F3A5A1}" destId="{DD15BC27-2704-4775-AF72-DF930B4CAEF0}" srcOrd="4" destOrd="0" parTransId="{D0449BF8-0EDF-476F-A3D7-C8AAD561F933}" sibTransId="{0D6360E7-6575-478A-9D43-0E3FDD4B474C}"/>
    <dgm:cxn modelId="{82A1784D-4D8B-3B44-8506-AB1775840CCC}" type="presParOf" srcId="{07902A19-7325-3448-AA21-BDA196075335}" destId="{FB1CA3FD-B016-654C-8217-19507A26DB9F}" srcOrd="0" destOrd="0" presId="urn:microsoft.com/office/officeart/2005/8/layout/cycle3"/>
    <dgm:cxn modelId="{C9D2950F-993D-A048-8E8E-BD49518CCCEE}" type="presParOf" srcId="{FB1CA3FD-B016-654C-8217-19507A26DB9F}" destId="{14FE4714-6164-7847-B805-D13993830409}" srcOrd="0" destOrd="0" presId="urn:microsoft.com/office/officeart/2005/8/layout/cycle3"/>
    <dgm:cxn modelId="{DA024F8B-13A0-4D41-8D71-D033DD6FB48C}" type="presParOf" srcId="{FB1CA3FD-B016-654C-8217-19507A26DB9F}" destId="{F6D98E9D-FFAE-5140-91D3-D1FD948D2667}" srcOrd="1" destOrd="0" presId="urn:microsoft.com/office/officeart/2005/8/layout/cycle3"/>
    <dgm:cxn modelId="{5FF955A3-330B-BC44-A6A8-543D3EF6DE42}" type="presParOf" srcId="{FB1CA3FD-B016-654C-8217-19507A26DB9F}" destId="{F69422A2-C061-D648-9247-46AF4B38B916}" srcOrd="2" destOrd="0" presId="urn:microsoft.com/office/officeart/2005/8/layout/cycle3"/>
    <dgm:cxn modelId="{354A668F-99CF-2243-AA69-236703D49228}" type="presParOf" srcId="{FB1CA3FD-B016-654C-8217-19507A26DB9F}" destId="{B17B1960-F553-7B48-AD49-B83C3CAC9AFD}" srcOrd="3" destOrd="0" presId="urn:microsoft.com/office/officeart/2005/8/layout/cycle3"/>
    <dgm:cxn modelId="{182AB726-8E47-7043-984B-E54C4106E243}" type="presParOf" srcId="{FB1CA3FD-B016-654C-8217-19507A26DB9F}" destId="{77DC6AFF-D2BA-4D42-91B1-211C98572809}" srcOrd="4" destOrd="0" presId="urn:microsoft.com/office/officeart/2005/8/layout/cycle3"/>
    <dgm:cxn modelId="{8DE75F54-9F13-684E-9455-B9EE230B6408}" type="presParOf" srcId="{FB1CA3FD-B016-654C-8217-19507A26DB9F}" destId="{5D05435E-1E34-7244-9A7A-2A0AFF03902F}" srcOrd="5" destOrd="0" presId="urn:microsoft.com/office/officeart/2005/8/layout/cycle3"/>
    <dgm:cxn modelId="{770EE6C1-50A5-EA42-90AA-7C68CAA69C10}" type="presParOf" srcId="{FB1CA3FD-B016-654C-8217-19507A26DB9F}" destId="{6740A84D-80EA-3F44-A7C2-BB0FB43CC337}" srcOrd="6" destOrd="0" presId="urn:microsoft.com/office/officeart/2005/8/layout/cycle3"/>
    <dgm:cxn modelId="{B925D406-94D3-5642-8874-0B45949736E7}" type="presParOf" srcId="{FB1CA3FD-B016-654C-8217-19507A26DB9F}" destId="{2518F897-BBBA-9E4D-9CD3-CDAE231204E9}" srcOrd="7" destOrd="0" presId="urn:microsoft.com/office/officeart/2005/8/layout/cycle3"/>
    <dgm:cxn modelId="{52F4BB03-624F-E94E-8551-F64F3F5A804E}" type="presParOf" srcId="{FB1CA3FD-B016-654C-8217-19507A26DB9F}" destId="{FE7E374B-88A0-2E44-BEB5-7C5678A853B0}" srcOrd="8" destOrd="0" presId="urn:microsoft.com/office/officeart/2005/8/layout/cycle3"/>
    <dgm:cxn modelId="{DCCCA06A-D030-5047-974D-77F622535C45}" type="presParOf" srcId="{FB1CA3FD-B016-654C-8217-19507A26DB9F}" destId="{11AD369B-256E-B144-9C0C-A0DBDFE4FFF1}" srcOrd="9" destOrd="0" presId="urn:microsoft.com/office/officeart/2005/8/layout/cycle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D98693-C303-4436-BF02-2D3FEE93829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3B91C32-5170-4B2D-B865-690314BCAF71}">
      <dgm:prSet/>
      <dgm:spPr/>
      <dgm:t>
        <a:bodyPr/>
        <a:lstStyle/>
        <a:p>
          <a:r>
            <a:rPr lang="en-US" dirty="0"/>
            <a:t>Malware is one of the most serious security threats and spreads autonomously through vulnerabilities or carelessness of users. </a:t>
          </a:r>
        </a:p>
      </dgm:t>
    </dgm:pt>
    <dgm:pt modelId="{CB980A50-264D-4BFB-8DB7-8C87291958D5}" type="parTrans" cxnId="{2C6BE3C0-D226-4588-BBEA-877AAA012AB9}">
      <dgm:prSet/>
      <dgm:spPr/>
      <dgm:t>
        <a:bodyPr/>
        <a:lstStyle/>
        <a:p>
          <a:endParaRPr lang="en-US"/>
        </a:p>
      </dgm:t>
    </dgm:pt>
    <dgm:pt modelId="{E35AD57A-39E5-4215-8E1B-ABA7C09CFE1F}" type="sibTrans" cxnId="{2C6BE3C0-D226-4588-BBEA-877AAA012AB9}">
      <dgm:prSet/>
      <dgm:spPr/>
      <dgm:t>
        <a:bodyPr/>
        <a:lstStyle/>
        <a:p>
          <a:endParaRPr lang="en-US"/>
        </a:p>
      </dgm:t>
    </dgm:pt>
    <dgm:pt modelId="{E0AA3814-CBC9-49D4-86A1-D198F37116BE}">
      <dgm:prSet/>
      <dgm:spPr/>
      <dgm:t>
        <a:bodyPr/>
        <a:lstStyle/>
        <a:p>
          <a:r>
            <a:rPr lang="en-US"/>
            <a:t>To protect a computer from infection or remove malware from a compromised computer system, it is essential to accurately detect malware.</a:t>
          </a:r>
        </a:p>
      </dgm:t>
    </dgm:pt>
    <dgm:pt modelId="{6314386B-6616-4E4D-91F7-319B5289AA93}" type="parTrans" cxnId="{AA3DD6CE-3203-429F-80E0-DD6B230F9CC1}">
      <dgm:prSet/>
      <dgm:spPr/>
      <dgm:t>
        <a:bodyPr/>
        <a:lstStyle/>
        <a:p>
          <a:endParaRPr lang="en-US"/>
        </a:p>
      </dgm:t>
    </dgm:pt>
    <dgm:pt modelId="{71D6CD7F-3EA7-44E3-BB8E-E7B2C97C3104}" type="sibTrans" cxnId="{AA3DD6CE-3203-429F-80E0-DD6B230F9CC1}">
      <dgm:prSet/>
      <dgm:spPr/>
      <dgm:t>
        <a:bodyPr/>
        <a:lstStyle/>
        <a:p>
          <a:endParaRPr lang="en-US"/>
        </a:p>
      </dgm:t>
    </dgm:pt>
    <dgm:pt modelId="{0697659F-C926-4B44-99B7-C881F8828229}">
      <dgm:prSet/>
      <dgm:spPr/>
      <dgm:t>
        <a:bodyPr/>
        <a:lstStyle/>
        <a:p>
          <a:r>
            <a:rPr lang="en-US"/>
            <a:t>Malware detection focuses on practical methods that reliably and efficiently detect certain classes of malware. </a:t>
          </a:r>
        </a:p>
      </dgm:t>
    </dgm:pt>
    <dgm:pt modelId="{8CE05617-BB6A-47DE-A817-FD6C5B77A0E2}" type="parTrans" cxnId="{DE723E92-A5BC-4CF6-B3F7-2AC03378B459}">
      <dgm:prSet/>
      <dgm:spPr/>
      <dgm:t>
        <a:bodyPr/>
        <a:lstStyle/>
        <a:p>
          <a:endParaRPr lang="en-US"/>
        </a:p>
      </dgm:t>
    </dgm:pt>
    <dgm:pt modelId="{46501DC0-56DB-416B-9A60-B7F372E0A21A}" type="sibTrans" cxnId="{DE723E92-A5BC-4CF6-B3F7-2AC03378B459}">
      <dgm:prSet/>
      <dgm:spPr/>
      <dgm:t>
        <a:bodyPr/>
        <a:lstStyle/>
        <a:p>
          <a:endParaRPr lang="en-US"/>
        </a:p>
      </dgm:t>
    </dgm:pt>
    <dgm:pt modelId="{8C07163A-3E95-4447-8E03-0595868D83C0}" type="pres">
      <dgm:prSet presAssocID="{2BD98693-C303-4436-BF02-2D3FEE938290}" presName="root" presStyleCnt="0">
        <dgm:presLayoutVars>
          <dgm:dir/>
          <dgm:resizeHandles val="exact"/>
        </dgm:presLayoutVars>
      </dgm:prSet>
      <dgm:spPr/>
    </dgm:pt>
    <dgm:pt modelId="{F39236D2-E94C-4A29-8806-D0D9B68F4102}" type="pres">
      <dgm:prSet presAssocID="{F3B91C32-5170-4B2D-B865-690314BCAF71}" presName="compNode" presStyleCnt="0"/>
      <dgm:spPr/>
    </dgm:pt>
    <dgm:pt modelId="{2ED012A5-BCBB-414B-BD31-6418E3E697B3}" type="pres">
      <dgm:prSet presAssocID="{F3B91C32-5170-4B2D-B865-690314BCAF71}" presName="bgRect" presStyleLbl="bgShp" presStyleIdx="0" presStyleCnt="3"/>
      <dgm:spPr/>
    </dgm:pt>
    <dgm:pt modelId="{6781483A-72B1-47FA-8A66-2DD1AD1EB1F1}" type="pres">
      <dgm:prSet presAssocID="{F3B91C32-5170-4B2D-B865-690314BCAF7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C643C8EE-BAE7-4B4E-A47A-8C4B17865D17}" type="pres">
      <dgm:prSet presAssocID="{F3B91C32-5170-4B2D-B865-690314BCAF71}" presName="spaceRect" presStyleCnt="0"/>
      <dgm:spPr/>
    </dgm:pt>
    <dgm:pt modelId="{2B539FBE-2770-40ED-99D9-86E637F96D95}" type="pres">
      <dgm:prSet presAssocID="{F3B91C32-5170-4B2D-B865-690314BCAF71}" presName="parTx" presStyleLbl="revTx" presStyleIdx="0" presStyleCnt="3">
        <dgm:presLayoutVars>
          <dgm:chMax val="0"/>
          <dgm:chPref val="0"/>
        </dgm:presLayoutVars>
      </dgm:prSet>
      <dgm:spPr/>
    </dgm:pt>
    <dgm:pt modelId="{F4D0E2B1-F209-4E59-BF1D-C887301202C8}" type="pres">
      <dgm:prSet presAssocID="{E35AD57A-39E5-4215-8E1B-ABA7C09CFE1F}" presName="sibTrans" presStyleCnt="0"/>
      <dgm:spPr/>
    </dgm:pt>
    <dgm:pt modelId="{6791373B-139A-4692-B2B0-7A6C3CD75724}" type="pres">
      <dgm:prSet presAssocID="{E0AA3814-CBC9-49D4-86A1-D198F37116BE}" presName="compNode" presStyleCnt="0"/>
      <dgm:spPr/>
    </dgm:pt>
    <dgm:pt modelId="{E0BEB6D1-AFE0-4CCA-816E-1A5CE9B12034}" type="pres">
      <dgm:prSet presAssocID="{E0AA3814-CBC9-49D4-86A1-D198F37116BE}" presName="bgRect" presStyleLbl="bgShp" presStyleIdx="1" presStyleCnt="3"/>
      <dgm:spPr/>
    </dgm:pt>
    <dgm:pt modelId="{11EB4BA2-77B1-4CC6-A4D4-AABDDE1F5D2F}" type="pres">
      <dgm:prSet presAssocID="{E0AA3814-CBC9-49D4-86A1-D198F37116B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34231BEE-0247-40AA-AFAF-3EBDFB01076A}" type="pres">
      <dgm:prSet presAssocID="{E0AA3814-CBC9-49D4-86A1-D198F37116BE}" presName="spaceRect" presStyleCnt="0"/>
      <dgm:spPr/>
    </dgm:pt>
    <dgm:pt modelId="{4D3BDDCE-F59E-44CF-BB7F-5A8D008B1ED1}" type="pres">
      <dgm:prSet presAssocID="{E0AA3814-CBC9-49D4-86A1-D198F37116BE}" presName="parTx" presStyleLbl="revTx" presStyleIdx="1" presStyleCnt="3">
        <dgm:presLayoutVars>
          <dgm:chMax val="0"/>
          <dgm:chPref val="0"/>
        </dgm:presLayoutVars>
      </dgm:prSet>
      <dgm:spPr/>
    </dgm:pt>
    <dgm:pt modelId="{4CE08F93-AA96-4B8D-9A58-85D99E6CC605}" type="pres">
      <dgm:prSet presAssocID="{71D6CD7F-3EA7-44E3-BB8E-E7B2C97C3104}" presName="sibTrans" presStyleCnt="0"/>
      <dgm:spPr/>
    </dgm:pt>
    <dgm:pt modelId="{69D3DA14-445B-4397-BE98-4EC473A78A10}" type="pres">
      <dgm:prSet presAssocID="{0697659F-C926-4B44-99B7-C881F8828229}" presName="compNode" presStyleCnt="0"/>
      <dgm:spPr/>
    </dgm:pt>
    <dgm:pt modelId="{0A42E532-1707-4CDB-A05A-B1CE5EBC40F3}" type="pres">
      <dgm:prSet presAssocID="{0697659F-C926-4B44-99B7-C881F8828229}" presName="bgRect" presStyleLbl="bgShp" presStyleIdx="2" presStyleCnt="3"/>
      <dgm:spPr/>
    </dgm:pt>
    <dgm:pt modelId="{B421A1DA-5F38-4ED4-9FE1-763432054742}" type="pres">
      <dgm:prSet presAssocID="{0697659F-C926-4B44-99B7-C881F882822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g spray"/>
        </a:ext>
      </dgm:extLst>
    </dgm:pt>
    <dgm:pt modelId="{73222ED6-E622-42E3-B05F-DBB6B4601A73}" type="pres">
      <dgm:prSet presAssocID="{0697659F-C926-4B44-99B7-C881F8828229}" presName="spaceRect" presStyleCnt="0"/>
      <dgm:spPr/>
    </dgm:pt>
    <dgm:pt modelId="{FE2D7284-5EFA-464A-B1CA-A55CD04E091C}" type="pres">
      <dgm:prSet presAssocID="{0697659F-C926-4B44-99B7-C881F8828229}" presName="parTx" presStyleLbl="revTx" presStyleIdx="2" presStyleCnt="3">
        <dgm:presLayoutVars>
          <dgm:chMax val="0"/>
          <dgm:chPref val="0"/>
        </dgm:presLayoutVars>
      </dgm:prSet>
      <dgm:spPr/>
    </dgm:pt>
  </dgm:ptLst>
  <dgm:cxnLst>
    <dgm:cxn modelId="{F3073B75-4770-4C22-A70C-54AD4DB25BF4}" type="presOf" srcId="{F3B91C32-5170-4B2D-B865-690314BCAF71}" destId="{2B539FBE-2770-40ED-99D9-86E637F96D95}" srcOrd="0" destOrd="0" presId="urn:microsoft.com/office/officeart/2018/2/layout/IconVerticalSolidList"/>
    <dgm:cxn modelId="{E4D5A288-90B3-4AAD-8535-615F6FA6AF24}" type="presOf" srcId="{0697659F-C926-4B44-99B7-C881F8828229}" destId="{FE2D7284-5EFA-464A-B1CA-A55CD04E091C}" srcOrd="0" destOrd="0" presId="urn:microsoft.com/office/officeart/2018/2/layout/IconVerticalSolidList"/>
    <dgm:cxn modelId="{DE723E92-A5BC-4CF6-B3F7-2AC03378B459}" srcId="{2BD98693-C303-4436-BF02-2D3FEE938290}" destId="{0697659F-C926-4B44-99B7-C881F8828229}" srcOrd="2" destOrd="0" parTransId="{8CE05617-BB6A-47DE-A817-FD6C5B77A0E2}" sibTransId="{46501DC0-56DB-416B-9A60-B7F372E0A21A}"/>
    <dgm:cxn modelId="{81A87196-BD4D-4268-A552-192358F659BB}" type="presOf" srcId="{E0AA3814-CBC9-49D4-86A1-D198F37116BE}" destId="{4D3BDDCE-F59E-44CF-BB7F-5A8D008B1ED1}" srcOrd="0" destOrd="0" presId="urn:microsoft.com/office/officeart/2018/2/layout/IconVerticalSolidList"/>
    <dgm:cxn modelId="{630E14B9-2D60-4ADA-A65D-ACD041FC3339}" type="presOf" srcId="{2BD98693-C303-4436-BF02-2D3FEE938290}" destId="{8C07163A-3E95-4447-8E03-0595868D83C0}" srcOrd="0" destOrd="0" presId="urn:microsoft.com/office/officeart/2018/2/layout/IconVerticalSolidList"/>
    <dgm:cxn modelId="{2C6BE3C0-D226-4588-BBEA-877AAA012AB9}" srcId="{2BD98693-C303-4436-BF02-2D3FEE938290}" destId="{F3B91C32-5170-4B2D-B865-690314BCAF71}" srcOrd="0" destOrd="0" parTransId="{CB980A50-264D-4BFB-8DB7-8C87291958D5}" sibTransId="{E35AD57A-39E5-4215-8E1B-ABA7C09CFE1F}"/>
    <dgm:cxn modelId="{AA3DD6CE-3203-429F-80E0-DD6B230F9CC1}" srcId="{2BD98693-C303-4436-BF02-2D3FEE938290}" destId="{E0AA3814-CBC9-49D4-86A1-D198F37116BE}" srcOrd="1" destOrd="0" parTransId="{6314386B-6616-4E4D-91F7-319B5289AA93}" sibTransId="{71D6CD7F-3EA7-44E3-BB8E-E7B2C97C3104}"/>
    <dgm:cxn modelId="{F8E24842-6379-4E4F-87D6-4147047B9C30}" type="presParOf" srcId="{8C07163A-3E95-4447-8E03-0595868D83C0}" destId="{F39236D2-E94C-4A29-8806-D0D9B68F4102}" srcOrd="0" destOrd="0" presId="urn:microsoft.com/office/officeart/2018/2/layout/IconVerticalSolidList"/>
    <dgm:cxn modelId="{DDAE11C1-835A-4D3C-8039-EBE0FFDD901C}" type="presParOf" srcId="{F39236D2-E94C-4A29-8806-D0D9B68F4102}" destId="{2ED012A5-BCBB-414B-BD31-6418E3E697B3}" srcOrd="0" destOrd="0" presId="urn:microsoft.com/office/officeart/2018/2/layout/IconVerticalSolidList"/>
    <dgm:cxn modelId="{D47D2B11-EDE5-4216-A4FF-E4CB38D62303}" type="presParOf" srcId="{F39236D2-E94C-4A29-8806-D0D9B68F4102}" destId="{6781483A-72B1-47FA-8A66-2DD1AD1EB1F1}" srcOrd="1" destOrd="0" presId="urn:microsoft.com/office/officeart/2018/2/layout/IconVerticalSolidList"/>
    <dgm:cxn modelId="{E455302B-C69C-459D-9791-9B7459B6B081}" type="presParOf" srcId="{F39236D2-E94C-4A29-8806-D0D9B68F4102}" destId="{C643C8EE-BAE7-4B4E-A47A-8C4B17865D17}" srcOrd="2" destOrd="0" presId="urn:microsoft.com/office/officeart/2018/2/layout/IconVerticalSolidList"/>
    <dgm:cxn modelId="{5BCC085E-5941-4FDB-A8B0-76DE570BD9FB}" type="presParOf" srcId="{F39236D2-E94C-4A29-8806-D0D9B68F4102}" destId="{2B539FBE-2770-40ED-99D9-86E637F96D95}" srcOrd="3" destOrd="0" presId="urn:microsoft.com/office/officeart/2018/2/layout/IconVerticalSolidList"/>
    <dgm:cxn modelId="{6607FF79-0385-4B5B-9F2C-01EFD51E50D1}" type="presParOf" srcId="{8C07163A-3E95-4447-8E03-0595868D83C0}" destId="{F4D0E2B1-F209-4E59-BF1D-C887301202C8}" srcOrd="1" destOrd="0" presId="urn:microsoft.com/office/officeart/2018/2/layout/IconVerticalSolidList"/>
    <dgm:cxn modelId="{DF9EFA84-0267-481A-877F-EC8A230BB09E}" type="presParOf" srcId="{8C07163A-3E95-4447-8E03-0595868D83C0}" destId="{6791373B-139A-4692-B2B0-7A6C3CD75724}" srcOrd="2" destOrd="0" presId="urn:microsoft.com/office/officeart/2018/2/layout/IconVerticalSolidList"/>
    <dgm:cxn modelId="{07B1C694-DED7-4913-9F56-CC7EC0C62EE2}" type="presParOf" srcId="{6791373B-139A-4692-B2B0-7A6C3CD75724}" destId="{E0BEB6D1-AFE0-4CCA-816E-1A5CE9B12034}" srcOrd="0" destOrd="0" presId="urn:microsoft.com/office/officeart/2018/2/layout/IconVerticalSolidList"/>
    <dgm:cxn modelId="{9B5CB5FC-B5C0-442D-9D6F-5F83AC520BD6}" type="presParOf" srcId="{6791373B-139A-4692-B2B0-7A6C3CD75724}" destId="{11EB4BA2-77B1-4CC6-A4D4-AABDDE1F5D2F}" srcOrd="1" destOrd="0" presId="urn:microsoft.com/office/officeart/2018/2/layout/IconVerticalSolidList"/>
    <dgm:cxn modelId="{92616DD6-3226-48CA-BAFD-FF6C384E9DB3}" type="presParOf" srcId="{6791373B-139A-4692-B2B0-7A6C3CD75724}" destId="{34231BEE-0247-40AA-AFAF-3EBDFB01076A}" srcOrd="2" destOrd="0" presId="urn:microsoft.com/office/officeart/2018/2/layout/IconVerticalSolidList"/>
    <dgm:cxn modelId="{DFB74B5F-259B-4E64-90F1-246F26F0C31B}" type="presParOf" srcId="{6791373B-139A-4692-B2B0-7A6C3CD75724}" destId="{4D3BDDCE-F59E-44CF-BB7F-5A8D008B1ED1}" srcOrd="3" destOrd="0" presId="urn:microsoft.com/office/officeart/2018/2/layout/IconVerticalSolidList"/>
    <dgm:cxn modelId="{73F1572B-2FD9-4CF4-B87F-A43C065D33D4}" type="presParOf" srcId="{8C07163A-3E95-4447-8E03-0595868D83C0}" destId="{4CE08F93-AA96-4B8D-9A58-85D99E6CC605}" srcOrd="3" destOrd="0" presId="urn:microsoft.com/office/officeart/2018/2/layout/IconVerticalSolidList"/>
    <dgm:cxn modelId="{427EF830-5FA5-42D8-B307-697395AAF442}" type="presParOf" srcId="{8C07163A-3E95-4447-8E03-0595868D83C0}" destId="{69D3DA14-445B-4397-BE98-4EC473A78A10}" srcOrd="4" destOrd="0" presId="urn:microsoft.com/office/officeart/2018/2/layout/IconVerticalSolidList"/>
    <dgm:cxn modelId="{F7A75637-565C-4010-A10B-4378989AE08C}" type="presParOf" srcId="{69D3DA14-445B-4397-BE98-4EC473A78A10}" destId="{0A42E532-1707-4CDB-A05A-B1CE5EBC40F3}" srcOrd="0" destOrd="0" presId="urn:microsoft.com/office/officeart/2018/2/layout/IconVerticalSolidList"/>
    <dgm:cxn modelId="{CFD8F4AB-0411-4B5C-A3D1-D2A7958E499D}" type="presParOf" srcId="{69D3DA14-445B-4397-BE98-4EC473A78A10}" destId="{B421A1DA-5F38-4ED4-9FE1-763432054742}" srcOrd="1" destOrd="0" presId="urn:microsoft.com/office/officeart/2018/2/layout/IconVerticalSolidList"/>
    <dgm:cxn modelId="{01FFDD64-4E93-429D-92B2-511B070228A7}" type="presParOf" srcId="{69D3DA14-445B-4397-BE98-4EC473A78A10}" destId="{73222ED6-E622-42E3-B05F-DBB6B4601A73}" srcOrd="2" destOrd="0" presId="urn:microsoft.com/office/officeart/2018/2/layout/IconVerticalSolidList"/>
    <dgm:cxn modelId="{FAD3D1F3-CC1C-40D7-949E-4B19CC99873E}" type="presParOf" srcId="{69D3DA14-445B-4397-BE98-4EC473A78A10}" destId="{FE2D7284-5EFA-464A-B1CA-A55CD04E091C}"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C03069-A7B8-4AB0-A5E9-2C8D6290D30E}"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6FC1D756-FE9C-479B-A305-5BBDB13BD3A8}">
      <dgm:prSet/>
      <dgm:spPr/>
      <dgm:t>
        <a:bodyPr/>
        <a:lstStyle/>
        <a:p>
          <a:r>
            <a:rPr lang="en-US" dirty="0"/>
            <a:t>The Microsoft data set has been taken from Kaggle. Each row in this dataset corresponds to a machine, uniquely identified by a Machine Identifier.</a:t>
          </a:r>
        </a:p>
      </dgm:t>
    </dgm:pt>
    <dgm:pt modelId="{97047254-89CA-41D8-BCF5-5950163A6BC7}" type="parTrans" cxnId="{45A7D776-6C88-4CDE-910A-A31C71176D40}">
      <dgm:prSet/>
      <dgm:spPr/>
      <dgm:t>
        <a:bodyPr/>
        <a:lstStyle/>
        <a:p>
          <a:endParaRPr lang="en-US"/>
        </a:p>
      </dgm:t>
    </dgm:pt>
    <dgm:pt modelId="{9BBDB943-21C1-4E08-A30C-1528665994EA}" type="sibTrans" cxnId="{45A7D776-6C88-4CDE-910A-A31C71176D40}">
      <dgm:prSet/>
      <dgm:spPr/>
      <dgm:t>
        <a:bodyPr/>
        <a:lstStyle/>
        <a:p>
          <a:endParaRPr lang="en-US"/>
        </a:p>
      </dgm:t>
    </dgm:pt>
    <dgm:pt modelId="{1BC1180E-9D87-451D-A71D-FD29AF383140}">
      <dgm:prSet/>
      <dgm:spPr/>
      <dgm:t>
        <a:bodyPr/>
        <a:lstStyle/>
        <a:p>
          <a:r>
            <a:rPr lang="en-US" dirty="0"/>
            <a:t>Our data set comprises of 50,000 rows and 82 columns having different ranges and frequencies. Out of these some columns contain redundant data and some columns contain null values, also few columns are highly correlated. </a:t>
          </a:r>
        </a:p>
      </dgm:t>
    </dgm:pt>
    <dgm:pt modelId="{D0ED53CF-FEC1-4117-AD21-F32E4BCC5C4F}" type="parTrans" cxnId="{A73A83C8-9850-45F0-A4C9-2564517B2567}">
      <dgm:prSet/>
      <dgm:spPr/>
      <dgm:t>
        <a:bodyPr/>
        <a:lstStyle/>
        <a:p>
          <a:endParaRPr lang="en-US"/>
        </a:p>
      </dgm:t>
    </dgm:pt>
    <dgm:pt modelId="{24BB1E83-1A85-48BB-9F24-81329724B373}" type="sibTrans" cxnId="{A73A83C8-9850-45F0-A4C9-2564517B2567}">
      <dgm:prSet/>
      <dgm:spPr/>
      <dgm:t>
        <a:bodyPr/>
        <a:lstStyle/>
        <a:p>
          <a:endParaRPr lang="en-US"/>
        </a:p>
      </dgm:t>
    </dgm:pt>
    <dgm:pt modelId="{8497BDD5-D177-457F-B1B6-DE90A1799C69}">
      <dgm:prSet/>
      <dgm:spPr/>
      <dgm:t>
        <a:bodyPr/>
        <a:lstStyle/>
        <a:p>
          <a:r>
            <a:rPr lang="en-US"/>
            <a:t>This dataset is not representative of Microsoft customers machines in the wild; it has been sampled to include a much larger proportion of malware machines</a:t>
          </a:r>
        </a:p>
      </dgm:t>
    </dgm:pt>
    <dgm:pt modelId="{EC493C96-3F0A-4907-8529-B754CABA761A}" type="parTrans" cxnId="{DA5DAC3A-D2A8-4BE4-A944-FED0ED62281D}">
      <dgm:prSet/>
      <dgm:spPr/>
      <dgm:t>
        <a:bodyPr/>
        <a:lstStyle/>
        <a:p>
          <a:endParaRPr lang="en-US"/>
        </a:p>
      </dgm:t>
    </dgm:pt>
    <dgm:pt modelId="{BC8195C8-FA8C-44A8-A330-F3DC537728DD}" type="sibTrans" cxnId="{DA5DAC3A-D2A8-4BE4-A944-FED0ED62281D}">
      <dgm:prSet/>
      <dgm:spPr/>
      <dgm:t>
        <a:bodyPr/>
        <a:lstStyle/>
        <a:p>
          <a:endParaRPr lang="en-US"/>
        </a:p>
      </dgm:t>
    </dgm:pt>
    <dgm:pt modelId="{CB1697C5-E586-1845-A7F4-7FD69963545B}" type="pres">
      <dgm:prSet presAssocID="{7CC03069-A7B8-4AB0-A5E9-2C8D6290D30E}" presName="vert0" presStyleCnt="0">
        <dgm:presLayoutVars>
          <dgm:dir/>
          <dgm:animOne val="branch"/>
          <dgm:animLvl val="lvl"/>
        </dgm:presLayoutVars>
      </dgm:prSet>
      <dgm:spPr/>
    </dgm:pt>
    <dgm:pt modelId="{E69FF5A5-04FD-7542-B557-0D7282D230F9}" type="pres">
      <dgm:prSet presAssocID="{6FC1D756-FE9C-479B-A305-5BBDB13BD3A8}" presName="thickLine" presStyleLbl="alignNode1" presStyleIdx="0" presStyleCnt="3"/>
      <dgm:spPr/>
    </dgm:pt>
    <dgm:pt modelId="{AC749F5A-0FE8-FE46-AE65-2F9471A744D8}" type="pres">
      <dgm:prSet presAssocID="{6FC1D756-FE9C-479B-A305-5BBDB13BD3A8}" presName="horz1" presStyleCnt="0"/>
      <dgm:spPr/>
    </dgm:pt>
    <dgm:pt modelId="{855A065D-0DA7-6245-A48D-A3EAE49DB3FF}" type="pres">
      <dgm:prSet presAssocID="{6FC1D756-FE9C-479B-A305-5BBDB13BD3A8}" presName="tx1" presStyleLbl="revTx" presStyleIdx="0" presStyleCnt="3"/>
      <dgm:spPr/>
    </dgm:pt>
    <dgm:pt modelId="{2A3B3725-EB59-064F-92E2-CB16E77520A1}" type="pres">
      <dgm:prSet presAssocID="{6FC1D756-FE9C-479B-A305-5BBDB13BD3A8}" presName="vert1" presStyleCnt="0"/>
      <dgm:spPr/>
    </dgm:pt>
    <dgm:pt modelId="{ABC07C61-8E75-C04E-BB89-BA1C5E46D48C}" type="pres">
      <dgm:prSet presAssocID="{1BC1180E-9D87-451D-A71D-FD29AF383140}" presName="thickLine" presStyleLbl="alignNode1" presStyleIdx="1" presStyleCnt="3"/>
      <dgm:spPr/>
    </dgm:pt>
    <dgm:pt modelId="{569C38F8-FBAB-9D45-A53C-7769784497B2}" type="pres">
      <dgm:prSet presAssocID="{1BC1180E-9D87-451D-A71D-FD29AF383140}" presName="horz1" presStyleCnt="0"/>
      <dgm:spPr/>
    </dgm:pt>
    <dgm:pt modelId="{37265804-612A-2C4E-81AC-F5B6ED71052B}" type="pres">
      <dgm:prSet presAssocID="{1BC1180E-9D87-451D-A71D-FD29AF383140}" presName="tx1" presStyleLbl="revTx" presStyleIdx="1" presStyleCnt="3"/>
      <dgm:spPr/>
    </dgm:pt>
    <dgm:pt modelId="{E0ADA186-C87C-3D4D-B4E3-03DA20EEC97E}" type="pres">
      <dgm:prSet presAssocID="{1BC1180E-9D87-451D-A71D-FD29AF383140}" presName="vert1" presStyleCnt="0"/>
      <dgm:spPr/>
    </dgm:pt>
    <dgm:pt modelId="{BE72BE9B-E87F-4048-AF59-A83A99C6C513}" type="pres">
      <dgm:prSet presAssocID="{8497BDD5-D177-457F-B1B6-DE90A1799C69}" presName="thickLine" presStyleLbl="alignNode1" presStyleIdx="2" presStyleCnt="3"/>
      <dgm:spPr/>
    </dgm:pt>
    <dgm:pt modelId="{10437615-2164-AA45-B22E-41B7FEE9928C}" type="pres">
      <dgm:prSet presAssocID="{8497BDD5-D177-457F-B1B6-DE90A1799C69}" presName="horz1" presStyleCnt="0"/>
      <dgm:spPr/>
    </dgm:pt>
    <dgm:pt modelId="{567CCAC8-872B-DF4A-B577-D61594271216}" type="pres">
      <dgm:prSet presAssocID="{8497BDD5-D177-457F-B1B6-DE90A1799C69}" presName="tx1" presStyleLbl="revTx" presStyleIdx="2" presStyleCnt="3"/>
      <dgm:spPr/>
    </dgm:pt>
    <dgm:pt modelId="{2E350A61-3766-8D48-9FF9-07740FDEEB07}" type="pres">
      <dgm:prSet presAssocID="{8497BDD5-D177-457F-B1B6-DE90A1799C69}" presName="vert1" presStyleCnt="0"/>
      <dgm:spPr/>
    </dgm:pt>
  </dgm:ptLst>
  <dgm:cxnLst>
    <dgm:cxn modelId="{7FC1A509-AB3F-E74D-B483-CCD93F8C0F35}" type="presOf" srcId="{8497BDD5-D177-457F-B1B6-DE90A1799C69}" destId="{567CCAC8-872B-DF4A-B577-D61594271216}" srcOrd="0" destOrd="0" presId="urn:microsoft.com/office/officeart/2008/layout/LinedList"/>
    <dgm:cxn modelId="{DA5DAC3A-D2A8-4BE4-A944-FED0ED62281D}" srcId="{7CC03069-A7B8-4AB0-A5E9-2C8D6290D30E}" destId="{8497BDD5-D177-457F-B1B6-DE90A1799C69}" srcOrd="2" destOrd="0" parTransId="{EC493C96-3F0A-4907-8529-B754CABA761A}" sibTransId="{BC8195C8-FA8C-44A8-A330-F3DC537728DD}"/>
    <dgm:cxn modelId="{A0803A64-C432-134E-B54B-07DB945A1FFF}" type="presOf" srcId="{1BC1180E-9D87-451D-A71D-FD29AF383140}" destId="{37265804-612A-2C4E-81AC-F5B6ED71052B}" srcOrd="0" destOrd="0" presId="urn:microsoft.com/office/officeart/2008/layout/LinedList"/>
    <dgm:cxn modelId="{73047667-5281-0145-816A-274E331F0B26}" type="presOf" srcId="{7CC03069-A7B8-4AB0-A5E9-2C8D6290D30E}" destId="{CB1697C5-E586-1845-A7F4-7FD69963545B}" srcOrd="0" destOrd="0" presId="urn:microsoft.com/office/officeart/2008/layout/LinedList"/>
    <dgm:cxn modelId="{45A7D776-6C88-4CDE-910A-A31C71176D40}" srcId="{7CC03069-A7B8-4AB0-A5E9-2C8D6290D30E}" destId="{6FC1D756-FE9C-479B-A305-5BBDB13BD3A8}" srcOrd="0" destOrd="0" parTransId="{97047254-89CA-41D8-BCF5-5950163A6BC7}" sibTransId="{9BBDB943-21C1-4E08-A30C-1528665994EA}"/>
    <dgm:cxn modelId="{83B18878-EDD5-0B41-94E8-1D5B1494F448}" type="presOf" srcId="{6FC1D756-FE9C-479B-A305-5BBDB13BD3A8}" destId="{855A065D-0DA7-6245-A48D-A3EAE49DB3FF}" srcOrd="0" destOrd="0" presId="urn:microsoft.com/office/officeart/2008/layout/LinedList"/>
    <dgm:cxn modelId="{A73A83C8-9850-45F0-A4C9-2564517B2567}" srcId="{7CC03069-A7B8-4AB0-A5E9-2C8D6290D30E}" destId="{1BC1180E-9D87-451D-A71D-FD29AF383140}" srcOrd="1" destOrd="0" parTransId="{D0ED53CF-FEC1-4117-AD21-F32E4BCC5C4F}" sibTransId="{24BB1E83-1A85-48BB-9F24-81329724B373}"/>
    <dgm:cxn modelId="{179AEB0F-1218-F946-AE3B-E15536D0C166}" type="presParOf" srcId="{CB1697C5-E586-1845-A7F4-7FD69963545B}" destId="{E69FF5A5-04FD-7542-B557-0D7282D230F9}" srcOrd="0" destOrd="0" presId="urn:microsoft.com/office/officeart/2008/layout/LinedList"/>
    <dgm:cxn modelId="{B34E1554-0DAD-B94F-A746-757B2F4A0D6A}" type="presParOf" srcId="{CB1697C5-E586-1845-A7F4-7FD69963545B}" destId="{AC749F5A-0FE8-FE46-AE65-2F9471A744D8}" srcOrd="1" destOrd="0" presId="urn:microsoft.com/office/officeart/2008/layout/LinedList"/>
    <dgm:cxn modelId="{788D31D4-8107-634B-B783-50B95692E2EA}" type="presParOf" srcId="{AC749F5A-0FE8-FE46-AE65-2F9471A744D8}" destId="{855A065D-0DA7-6245-A48D-A3EAE49DB3FF}" srcOrd="0" destOrd="0" presId="urn:microsoft.com/office/officeart/2008/layout/LinedList"/>
    <dgm:cxn modelId="{BFA76F24-C029-F646-AC01-9958D00AF44E}" type="presParOf" srcId="{AC749F5A-0FE8-FE46-AE65-2F9471A744D8}" destId="{2A3B3725-EB59-064F-92E2-CB16E77520A1}" srcOrd="1" destOrd="0" presId="urn:microsoft.com/office/officeart/2008/layout/LinedList"/>
    <dgm:cxn modelId="{8A91D074-1329-1044-809D-9B209A9079A1}" type="presParOf" srcId="{CB1697C5-E586-1845-A7F4-7FD69963545B}" destId="{ABC07C61-8E75-C04E-BB89-BA1C5E46D48C}" srcOrd="2" destOrd="0" presId="urn:microsoft.com/office/officeart/2008/layout/LinedList"/>
    <dgm:cxn modelId="{76EF862A-9653-5E49-B7E0-1209642282C3}" type="presParOf" srcId="{CB1697C5-E586-1845-A7F4-7FD69963545B}" destId="{569C38F8-FBAB-9D45-A53C-7769784497B2}" srcOrd="3" destOrd="0" presId="urn:microsoft.com/office/officeart/2008/layout/LinedList"/>
    <dgm:cxn modelId="{0FDEA824-F28B-6443-A1C0-3F5218C61F9C}" type="presParOf" srcId="{569C38F8-FBAB-9D45-A53C-7769784497B2}" destId="{37265804-612A-2C4E-81AC-F5B6ED71052B}" srcOrd="0" destOrd="0" presId="urn:microsoft.com/office/officeart/2008/layout/LinedList"/>
    <dgm:cxn modelId="{29481CD2-BAE7-2445-8788-D09B22F48ED1}" type="presParOf" srcId="{569C38F8-FBAB-9D45-A53C-7769784497B2}" destId="{E0ADA186-C87C-3D4D-B4E3-03DA20EEC97E}" srcOrd="1" destOrd="0" presId="urn:microsoft.com/office/officeart/2008/layout/LinedList"/>
    <dgm:cxn modelId="{9DA3C8E7-D921-5E41-8235-36EE69A4D4FC}" type="presParOf" srcId="{CB1697C5-E586-1845-A7F4-7FD69963545B}" destId="{BE72BE9B-E87F-4048-AF59-A83A99C6C513}" srcOrd="4" destOrd="0" presId="urn:microsoft.com/office/officeart/2008/layout/LinedList"/>
    <dgm:cxn modelId="{F0B82883-E3E3-A247-9C56-F087828C35EA}" type="presParOf" srcId="{CB1697C5-E586-1845-A7F4-7FD69963545B}" destId="{10437615-2164-AA45-B22E-41B7FEE9928C}" srcOrd="5" destOrd="0" presId="urn:microsoft.com/office/officeart/2008/layout/LinedList"/>
    <dgm:cxn modelId="{3525C480-5585-4445-8DBF-E1C31397064B}" type="presParOf" srcId="{10437615-2164-AA45-B22E-41B7FEE9928C}" destId="{567CCAC8-872B-DF4A-B577-D61594271216}" srcOrd="0" destOrd="0" presId="urn:microsoft.com/office/officeart/2008/layout/LinedList"/>
    <dgm:cxn modelId="{F8784BBC-8B44-2242-9B34-DE21CE3BFA66}" type="presParOf" srcId="{10437615-2164-AA45-B22E-41B7FEE9928C}" destId="{2E350A61-3766-8D48-9FF9-07740FDEEB07}"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ED84E84-A300-4B54-8D58-188221418F4A}"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9B8527BB-DDBE-4150-B850-E4A0B1BCA1B3}">
      <dgm:prSet custT="1"/>
      <dgm:spPr/>
      <dgm:t>
        <a:bodyPr/>
        <a:lstStyle/>
        <a:p>
          <a:r>
            <a:rPr lang="en-US" sz="1000" dirty="0"/>
            <a:t>Columns are skewed over value 1are below </a:t>
          </a:r>
          <a:r>
            <a:rPr lang="x-none" sz="1000"/>
            <a:t>’UacLuaenable’,’Firewall’,’AVProductsEnabled’,’IsProtected’, ’HasTpm’</a:t>
          </a:r>
          <a:r>
            <a:rPr lang="en-US" sz="1000" dirty="0"/>
            <a:t>.</a:t>
          </a:r>
        </a:p>
      </dgm:t>
    </dgm:pt>
    <dgm:pt modelId="{DB51357F-75AB-4F45-BCAF-38949CE30294}" type="parTrans" cxnId="{086E36FF-EC2A-45C6-AAEA-89F221A786B4}">
      <dgm:prSet/>
      <dgm:spPr/>
      <dgm:t>
        <a:bodyPr/>
        <a:lstStyle/>
        <a:p>
          <a:endParaRPr lang="en-US"/>
        </a:p>
      </dgm:t>
    </dgm:pt>
    <dgm:pt modelId="{53BC31F4-AED7-47FA-A333-D0503D85428F}" type="sibTrans" cxnId="{086E36FF-EC2A-45C6-AAEA-89F221A786B4}">
      <dgm:prSet/>
      <dgm:spPr/>
      <dgm:t>
        <a:bodyPr/>
        <a:lstStyle/>
        <a:p>
          <a:endParaRPr lang="en-US"/>
        </a:p>
      </dgm:t>
    </dgm:pt>
    <dgm:pt modelId="{D1B46871-F538-4A04-93AB-D64785718E09}">
      <dgm:prSet custT="1"/>
      <dgm:spPr/>
      <dgm:t>
        <a:bodyPr/>
        <a:lstStyle/>
        <a:p>
          <a:r>
            <a:rPr lang="x-none" sz="1000"/>
            <a:t>’SMode’,’Census_IsPortableOperatingSystem’, ’Census_IsVir tualDevice’,’Census_IsPenCapable’ are also skewed on 0. ’Census_DeviceFamily’ are skwed on values like windows and desktop</a:t>
          </a:r>
          <a:r>
            <a:rPr lang="en-US" sz="1000" dirty="0"/>
            <a:t>.</a:t>
          </a:r>
        </a:p>
      </dgm:t>
    </dgm:pt>
    <dgm:pt modelId="{A7213EA7-E232-41AA-9B89-D14B7548ABE5}" type="parTrans" cxnId="{12196156-073A-4DED-ABDF-2DDAC104B53D}">
      <dgm:prSet/>
      <dgm:spPr/>
      <dgm:t>
        <a:bodyPr/>
        <a:lstStyle/>
        <a:p>
          <a:endParaRPr lang="en-US"/>
        </a:p>
      </dgm:t>
    </dgm:pt>
    <dgm:pt modelId="{28020CEF-E947-43C7-AC2F-FF9F36680A1E}" type="sibTrans" cxnId="{12196156-073A-4DED-ABDF-2DDAC104B53D}">
      <dgm:prSet/>
      <dgm:spPr/>
      <dgm:t>
        <a:bodyPr/>
        <a:lstStyle/>
        <a:p>
          <a:endParaRPr lang="en-US"/>
        </a:p>
      </dgm:t>
    </dgm:pt>
    <dgm:pt modelId="{8DD23D0C-F0E5-4D2D-8844-641493B02637}">
      <dgm:prSet custT="1"/>
      <dgm:spPr/>
      <dgm:t>
        <a:bodyPr/>
        <a:lstStyle/>
        <a:p>
          <a:r>
            <a:rPr lang="x-none" sz="1000"/>
            <a:t>’ProductName’ is skewed over ’windows defender’</a:t>
          </a:r>
          <a:r>
            <a:rPr lang="en-US" sz="1000" dirty="0"/>
            <a:t>.</a:t>
          </a:r>
        </a:p>
      </dgm:t>
    </dgm:pt>
    <dgm:pt modelId="{28BC0919-2172-4683-A47B-40FD7996F082}" type="parTrans" cxnId="{01F9DEE4-DAAA-43B4-9B6B-87B39D7386BB}">
      <dgm:prSet/>
      <dgm:spPr/>
      <dgm:t>
        <a:bodyPr/>
        <a:lstStyle/>
        <a:p>
          <a:endParaRPr lang="en-US"/>
        </a:p>
      </dgm:t>
    </dgm:pt>
    <dgm:pt modelId="{D07C61FF-9AEF-496C-B1E2-1F874BF34EE0}" type="sibTrans" cxnId="{01F9DEE4-DAAA-43B4-9B6B-87B39D7386BB}">
      <dgm:prSet/>
      <dgm:spPr/>
      <dgm:t>
        <a:bodyPr/>
        <a:lstStyle/>
        <a:p>
          <a:endParaRPr lang="en-US"/>
        </a:p>
      </dgm:t>
    </dgm:pt>
    <dgm:pt modelId="{12713890-1916-3A4C-880F-35985C6E6C43}" type="pres">
      <dgm:prSet presAssocID="{4ED84E84-A300-4B54-8D58-188221418F4A}" presName="hierChild1" presStyleCnt="0">
        <dgm:presLayoutVars>
          <dgm:chPref val="1"/>
          <dgm:dir/>
          <dgm:animOne val="branch"/>
          <dgm:animLvl val="lvl"/>
          <dgm:resizeHandles/>
        </dgm:presLayoutVars>
      </dgm:prSet>
      <dgm:spPr/>
    </dgm:pt>
    <dgm:pt modelId="{240F9111-85A4-B241-948D-4BDD2E5F9EC0}" type="pres">
      <dgm:prSet presAssocID="{9B8527BB-DDBE-4150-B850-E4A0B1BCA1B3}" presName="hierRoot1" presStyleCnt="0"/>
      <dgm:spPr/>
    </dgm:pt>
    <dgm:pt modelId="{97BE6DBD-97A1-E94E-8ECC-E589CD69D67E}" type="pres">
      <dgm:prSet presAssocID="{9B8527BB-DDBE-4150-B850-E4A0B1BCA1B3}" presName="composite" presStyleCnt="0"/>
      <dgm:spPr/>
    </dgm:pt>
    <dgm:pt modelId="{BE6884D0-D7BB-F349-A62F-3C6F22FDECA9}" type="pres">
      <dgm:prSet presAssocID="{9B8527BB-DDBE-4150-B850-E4A0B1BCA1B3}" presName="background" presStyleLbl="node0" presStyleIdx="0" presStyleCnt="3"/>
      <dgm:spPr/>
    </dgm:pt>
    <dgm:pt modelId="{01433BA5-94F2-E343-88B7-FE1C5189919D}" type="pres">
      <dgm:prSet presAssocID="{9B8527BB-DDBE-4150-B850-E4A0B1BCA1B3}" presName="text" presStyleLbl="fgAcc0" presStyleIdx="0" presStyleCnt="3">
        <dgm:presLayoutVars>
          <dgm:chPref val="3"/>
        </dgm:presLayoutVars>
      </dgm:prSet>
      <dgm:spPr/>
    </dgm:pt>
    <dgm:pt modelId="{FE1F9336-2514-4845-A5B6-2D7B5009334E}" type="pres">
      <dgm:prSet presAssocID="{9B8527BB-DDBE-4150-B850-E4A0B1BCA1B3}" presName="hierChild2" presStyleCnt="0"/>
      <dgm:spPr/>
    </dgm:pt>
    <dgm:pt modelId="{F5BF2BC1-2A94-1349-A2D7-8DA96155DBC0}" type="pres">
      <dgm:prSet presAssocID="{D1B46871-F538-4A04-93AB-D64785718E09}" presName="hierRoot1" presStyleCnt="0"/>
      <dgm:spPr/>
    </dgm:pt>
    <dgm:pt modelId="{D7A0F646-FC25-7F42-B603-FBA499722FE4}" type="pres">
      <dgm:prSet presAssocID="{D1B46871-F538-4A04-93AB-D64785718E09}" presName="composite" presStyleCnt="0"/>
      <dgm:spPr/>
    </dgm:pt>
    <dgm:pt modelId="{DA40C656-6B0A-1049-A844-068A47B64498}" type="pres">
      <dgm:prSet presAssocID="{D1B46871-F538-4A04-93AB-D64785718E09}" presName="background" presStyleLbl="node0" presStyleIdx="1" presStyleCnt="3"/>
      <dgm:spPr/>
    </dgm:pt>
    <dgm:pt modelId="{0A0FE8FD-217D-F042-A646-F9FAFF53F32B}" type="pres">
      <dgm:prSet presAssocID="{D1B46871-F538-4A04-93AB-D64785718E09}" presName="text" presStyleLbl="fgAcc0" presStyleIdx="1" presStyleCnt="3">
        <dgm:presLayoutVars>
          <dgm:chPref val="3"/>
        </dgm:presLayoutVars>
      </dgm:prSet>
      <dgm:spPr/>
    </dgm:pt>
    <dgm:pt modelId="{76041E92-0D61-8743-9C9A-152967F5AB98}" type="pres">
      <dgm:prSet presAssocID="{D1B46871-F538-4A04-93AB-D64785718E09}" presName="hierChild2" presStyleCnt="0"/>
      <dgm:spPr/>
    </dgm:pt>
    <dgm:pt modelId="{A6C854F0-27B1-0942-B864-8847BC1331A4}" type="pres">
      <dgm:prSet presAssocID="{8DD23D0C-F0E5-4D2D-8844-641493B02637}" presName="hierRoot1" presStyleCnt="0"/>
      <dgm:spPr/>
    </dgm:pt>
    <dgm:pt modelId="{F9A2E1BA-D2C1-D845-B3DD-7622DBCB1EC5}" type="pres">
      <dgm:prSet presAssocID="{8DD23D0C-F0E5-4D2D-8844-641493B02637}" presName="composite" presStyleCnt="0"/>
      <dgm:spPr/>
    </dgm:pt>
    <dgm:pt modelId="{0B63CF03-416D-164D-84FE-5D184FE637A8}" type="pres">
      <dgm:prSet presAssocID="{8DD23D0C-F0E5-4D2D-8844-641493B02637}" presName="background" presStyleLbl="node0" presStyleIdx="2" presStyleCnt="3"/>
      <dgm:spPr/>
    </dgm:pt>
    <dgm:pt modelId="{00AB55C3-14EC-7847-BCBE-39B5A3D6300C}" type="pres">
      <dgm:prSet presAssocID="{8DD23D0C-F0E5-4D2D-8844-641493B02637}" presName="text" presStyleLbl="fgAcc0" presStyleIdx="2" presStyleCnt="3">
        <dgm:presLayoutVars>
          <dgm:chPref val="3"/>
        </dgm:presLayoutVars>
      </dgm:prSet>
      <dgm:spPr/>
    </dgm:pt>
    <dgm:pt modelId="{232BEA58-D3E2-4947-AB78-DBE1FE490B01}" type="pres">
      <dgm:prSet presAssocID="{8DD23D0C-F0E5-4D2D-8844-641493B02637}" presName="hierChild2" presStyleCnt="0"/>
      <dgm:spPr/>
    </dgm:pt>
  </dgm:ptLst>
  <dgm:cxnLst>
    <dgm:cxn modelId="{77981E25-5BD5-9642-8460-445B0A2FF513}" type="presOf" srcId="{4ED84E84-A300-4B54-8D58-188221418F4A}" destId="{12713890-1916-3A4C-880F-35985C6E6C43}" srcOrd="0" destOrd="0" presId="urn:microsoft.com/office/officeart/2005/8/layout/hierarchy1"/>
    <dgm:cxn modelId="{1F899226-3A46-0A41-8747-1237C74FD260}" type="presOf" srcId="{D1B46871-F538-4A04-93AB-D64785718E09}" destId="{0A0FE8FD-217D-F042-A646-F9FAFF53F32B}" srcOrd="0" destOrd="0" presId="urn:microsoft.com/office/officeart/2005/8/layout/hierarchy1"/>
    <dgm:cxn modelId="{12196156-073A-4DED-ABDF-2DDAC104B53D}" srcId="{4ED84E84-A300-4B54-8D58-188221418F4A}" destId="{D1B46871-F538-4A04-93AB-D64785718E09}" srcOrd="1" destOrd="0" parTransId="{A7213EA7-E232-41AA-9B89-D14B7548ABE5}" sibTransId="{28020CEF-E947-43C7-AC2F-FF9F36680A1E}"/>
    <dgm:cxn modelId="{9E549484-2D9A-2A4E-9811-B5017A4B203E}" type="presOf" srcId="{8DD23D0C-F0E5-4D2D-8844-641493B02637}" destId="{00AB55C3-14EC-7847-BCBE-39B5A3D6300C}" srcOrd="0" destOrd="0" presId="urn:microsoft.com/office/officeart/2005/8/layout/hierarchy1"/>
    <dgm:cxn modelId="{D1378EA0-3C90-9145-82AF-C31603A49876}" type="presOf" srcId="{9B8527BB-DDBE-4150-B850-E4A0B1BCA1B3}" destId="{01433BA5-94F2-E343-88B7-FE1C5189919D}" srcOrd="0" destOrd="0" presId="urn:microsoft.com/office/officeart/2005/8/layout/hierarchy1"/>
    <dgm:cxn modelId="{01F9DEE4-DAAA-43B4-9B6B-87B39D7386BB}" srcId="{4ED84E84-A300-4B54-8D58-188221418F4A}" destId="{8DD23D0C-F0E5-4D2D-8844-641493B02637}" srcOrd="2" destOrd="0" parTransId="{28BC0919-2172-4683-A47B-40FD7996F082}" sibTransId="{D07C61FF-9AEF-496C-B1E2-1F874BF34EE0}"/>
    <dgm:cxn modelId="{086E36FF-EC2A-45C6-AAEA-89F221A786B4}" srcId="{4ED84E84-A300-4B54-8D58-188221418F4A}" destId="{9B8527BB-DDBE-4150-B850-E4A0B1BCA1B3}" srcOrd="0" destOrd="0" parTransId="{DB51357F-75AB-4F45-BCAF-38949CE30294}" sibTransId="{53BC31F4-AED7-47FA-A333-D0503D85428F}"/>
    <dgm:cxn modelId="{64A1B23F-C066-514E-BA5B-24680466EA29}" type="presParOf" srcId="{12713890-1916-3A4C-880F-35985C6E6C43}" destId="{240F9111-85A4-B241-948D-4BDD2E5F9EC0}" srcOrd="0" destOrd="0" presId="urn:microsoft.com/office/officeart/2005/8/layout/hierarchy1"/>
    <dgm:cxn modelId="{CC4EF04E-7400-A745-BD93-3C19239DB520}" type="presParOf" srcId="{240F9111-85A4-B241-948D-4BDD2E5F9EC0}" destId="{97BE6DBD-97A1-E94E-8ECC-E589CD69D67E}" srcOrd="0" destOrd="0" presId="urn:microsoft.com/office/officeart/2005/8/layout/hierarchy1"/>
    <dgm:cxn modelId="{232C03D7-4513-E847-B499-78E1BE3FE605}" type="presParOf" srcId="{97BE6DBD-97A1-E94E-8ECC-E589CD69D67E}" destId="{BE6884D0-D7BB-F349-A62F-3C6F22FDECA9}" srcOrd="0" destOrd="0" presId="urn:microsoft.com/office/officeart/2005/8/layout/hierarchy1"/>
    <dgm:cxn modelId="{04131F1B-5BE2-2A42-95DB-15E10FE4E24B}" type="presParOf" srcId="{97BE6DBD-97A1-E94E-8ECC-E589CD69D67E}" destId="{01433BA5-94F2-E343-88B7-FE1C5189919D}" srcOrd="1" destOrd="0" presId="urn:microsoft.com/office/officeart/2005/8/layout/hierarchy1"/>
    <dgm:cxn modelId="{7A56816B-F16E-4445-B021-FA3D149E22B3}" type="presParOf" srcId="{240F9111-85A4-B241-948D-4BDD2E5F9EC0}" destId="{FE1F9336-2514-4845-A5B6-2D7B5009334E}" srcOrd="1" destOrd="0" presId="urn:microsoft.com/office/officeart/2005/8/layout/hierarchy1"/>
    <dgm:cxn modelId="{EC6D83DA-3EAE-154E-B970-0E71920EC815}" type="presParOf" srcId="{12713890-1916-3A4C-880F-35985C6E6C43}" destId="{F5BF2BC1-2A94-1349-A2D7-8DA96155DBC0}" srcOrd="1" destOrd="0" presId="urn:microsoft.com/office/officeart/2005/8/layout/hierarchy1"/>
    <dgm:cxn modelId="{D828CCBC-4BB1-024A-ACCE-1DBEEF8B3E80}" type="presParOf" srcId="{F5BF2BC1-2A94-1349-A2D7-8DA96155DBC0}" destId="{D7A0F646-FC25-7F42-B603-FBA499722FE4}" srcOrd="0" destOrd="0" presId="urn:microsoft.com/office/officeart/2005/8/layout/hierarchy1"/>
    <dgm:cxn modelId="{02AE7F3A-5AF2-E546-923A-6E2624AA8BD7}" type="presParOf" srcId="{D7A0F646-FC25-7F42-B603-FBA499722FE4}" destId="{DA40C656-6B0A-1049-A844-068A47B64498}" srcOrd="0" destOrd="0" presId="urn:microsoft.com/office/officeart/2005/8/layout/hierarchy1"/>
    <dgm:cxn modelId="{6427A675-2FBE-3549-8654-59B6C80D4431}" type="presParOf" srcId="{D7A0F646-FC25-7F42-B603-FBA499722FE4}" destId="{0A0FE8FD-217D-F042-A646-F9FAFF53F32B}" srcOrd="1" destOrd="0" presId="urn:microsoft.com/office/officeart/2005/8/layout/hierarchy1"/>
    <dgm:cxn modelId="{0AB015D9-EC81-4942-80B2-F9FCAD8CEA55}" type="presParOf" srcId="{F5BF2BC1-2A94-1349-A2D7-8DA96155DBC0}" destId="{76041E92-0D61-8743-9C9A-152967F5AB98}" srcOrd="1" destOrd="0" presId="urn:microsoft.com/office/officeart/2005/8/layout/hierarchy1"/>
    <dgm:cxn modelId="{5D33DE9D-0F73-5745-8F78-D1FA9B33E63E}" type="presParOf" srcId="{12713890-1916-3A4C-880F-35985C6E6C43}" destId="{A6C854F0-27B1-0942-B864-8847BC1331A4}" srcOrd="2" destOrd="0" presId="urn:microsoft.com/office/officeart/2005/8/layout/hierarchy1"/>
    <dgm:cxn modelId="{84EA3C13-0EF5-224B-9CC0-646765C97736}" type="presParOf" srcId="{A6C854F0-27B1-0942-B864-8847BC1331A4}" destId="{F9A2E1BA-D2C1-D845-B3DD-7622DBCB1EC5}" srcOrd="0" destOrd="0" presId="urn:microsoft.com/office/officeart/2005/8/layout/hierarchy1"/>
    <dgm:cxn modelId="{24DD20D0-0378-5F48-ADA6-659248BAFD05}" type="presParOf" srcId="{F9A2E1BA-D2C1-D845-B3DD-7622DBCB1EC5}" destId="{0B63CF03-416D-164D-84FE-5D184FE637A8}" srcOrd="0" destOrd="0" presId="urn:microsoft.com/office/officeart/2005/8/layout/hierarchy1"/>
    <dgm:cxn modelId="{E43ACAE8-DC63-3C4A-8D9F-A24F7412C69E}" type="presParOf" srcId="{F9A2E1BA-D2C1-D845-B3DD-7622DBCB1EC5}" destId="{00AB55C3-14EC-7847-BCBE-39B5A3D6300C}" srcOrd="1" destOrd="0" presId="urn:microsoft.com/office/officeart/2005/8/layout/hierarchy1"/>
    <dgm:cxn modelId="{E4A0F4A0-28DC-F24E-8C3A-BC8F81B67C72}" type="presParOf" srcId="{A6C854F0-27B1-0942-B864-8847BC1331A4}" destId="{232BEA58-D3E2-4947-AB78-DBE1FE490B01}"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F197CCF-B4A6-4E4A-B31B-FDB88BEDABA4}"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65301C45-2553-4E19-9699-1E3778D4B83C}">
      <dgm:prSet/>
      <dgm:spPr/>
      <dgm:t>
        <a:bodyPr/>
        <a:lstStyle/>
        <a:p>
          <a:r>
            <a:rPr lang="en-US"/>
            <a:t>Clustering is the task of dividing the population or data points into several groups such that data points in the same groups are more similar to other data points in the same group than those in other groups.</a:t>
          </a:r>
        </a:p>
      </dgm:t>
    </dgm:pt>
    <dgm:pt modelId="{886033D0-A1BF-411E-A573-D23D5A63F9EB}" type="parTrans" cxnId="{92085C19-A661-4449-9A79-4B7AFA2B6EC7}">
      <dgm:prSet/>
      <dgm:spPr/>
      <dgm:t>
        <a:bodyPr/>
        <a:lstStyle/>
        <a:p>
          <a:endParaRPr lang="en-US"/>
        </a:p>
      </dgm:t>
    </dgm:pt>
    <dgm:pt modelId="{ADB1EC70-9488-4277-8F19-516C1B50A3AB}" type="sibTrans" cxnId="{92085C19-A661-4449-9A79-4B7AFA2B6EC7}">
      <dgm:prSet/>
      <dgm:spPr/>
      <dgm:t>
        <a:bodyPr/>
        <a:lstStyle/>
        <a:p>
          <a:endParaRPr lang="en-US"/>
        </a:p>
      </dgm:t>
    </dgm:pt>
    <dgm:pt modelId="{E4AF180E-DFF6-456F-A31F-4127CE9072DF}">
      <dgm:prSet/>
      <dgm:spPr/>
      <dgm:t>
        <a:bodyPr/>
        <a:lstStyle/>
        <a:p>
          <a:r>
            <a:rPr lang="en-US"/>
            <a:t>A tree called a dendrogram to structure the data, hierarchical cluster analysis (HCA) is an intuitive way to perform data clustering when the number of clusters is unknown Apriori Algorithm. </a:t>
          </a:r>
        </a:p>
      </dgm:t>
    </dgm:pt>
    <dgm:pt modelId="{C557BB2B-DCCB-4EE0-AA35-DFCB5424129E}" type="parTrans" cxnId="{8BC0F8E8-CEBB-422B-BE72-0206CABE9660}">
      <dgm:prSet/>
      <dgm:spPr/>
      <dgm:t>
        <a:bodyPr/>
        <a:lstStyle/>
        <a:p>
          <a:endParaRPr lang="en-US"/>
        </a:p>
      </dgm:t>
    </dgm:pt>
    <dgm:pt modelId="{F45910C7-F59B-48D5-B93D-E9E6B9B40F1D}" type="sibTrans" cxnId="{8BC0F8E8-CEBB-422B-BE72-0206CABE9660}">
      <dgm:prSet/>
      <dgm:spPr/>
      <dgm:t>
        <a:bodyPr/>
        <a:lstStyle/>
        <a:p>
          <a:endParaRPr lang="en-US"/>
        </a:p>
      </dgm:t>
    </dgm:pt>
    <dgm:pt modelId="{57265578-BD69-45B2-9D35-C8D49E63655D}">
      <dgm:prSet/>
      <dgm:spPr/>
      <dgm:t>
        <a:bodyPr/>
        <a:lstStyle/>
        <a:p>
          <a:r>
            <a:rPr lang="en-US"/>
            <a:t>The K-means algorithm (or K-medoids, depending on the statistic applied) is an iterative method that starts with k cluster centers randomly chosen. </a:t>
          </a:r>
        </a:p>
      </dgm:t>
    </dgm:pt>
    <dgm:pt modelId="{379F7F77-5380-4CEC-97D1-3B29ABF0FAB8}" type="parTrans" cxnId="{942A321A-9CA4-461B-B7ED-CDDD6FC9E8A6}">
      <dgm:prSet/>
      <dgm:spPr/>
      <dgm:t>
        <a:bodyPr/>
        <a:lstStyle/>
        <a:p>
          <a:endParaRPr lang="en-US"/>
        </a:p>
      </dgm:t>
    </dgm:pt>
    <dgm:pt modelId="{4DBCD096-19E0-4960-AF7F-D0957B535B3A}" type="sibTrans" cxnId="{942A321A-9CA4-461B-B7ED-CDDD6FC9E8A6}">
      <dgm:prSet/>
      <dgm:spPr/>
      <dgm:t>
        <a:bodyPr/>
        <a:lstStyle/>
        <a:p>
          <a:endParaRPr lang="en-US"/>
        </a:p>
      </dgm:t>
    </dgm:pt>
    <dgm:pt modelId="{A93E2F58-6A19-4F6B-B537-BB64F95846D3}">
      <dgm:prSet/>
      <dgm:spPr/>
      <dgm:t>
        <a:bodyPr/>
        <a:lstStyle/>
        <a:p>
          <a:r>
            <a:rPr lang="en-US"/>
            <a:t>All observations are then associated to the closest cluster center and new centers are computed as the mean of the observations of a given cluster. </a:t>
          </a:r>
        </a:p>
      </dgm:t>
    </dgm:pt>
    <dgm:pt modelId="{40EEAB8D-45DE-4957-A8CE-0BAB0FEE5476}" type="parTrans" cxnId="{1E6D3C2B-E99E-43F8-B29F-FF9A09808DA9}">
      <dgm:prSet/>
      <dgm:spPr/>
      <dgm:t>
        <a:bodyPr/>
        <a:lstStyle/>
        <a:p>
          <a:endParaRPr lang="en-US"/>
        </a:p>
      </dgm:t>
    </dgm:pt>
    <dgm:pt modelId="{86BAC489-F02F-48A4-877A-2DBB4C4F09B9}" type="sibTrans" cxnId="{1E6D3C2B-E99E-43F8-B29F-FF9A09808DA9}">
      <dgm:prSet/>
      <dgm:spPr/>
      <dgm:t>
        <a:bodyPr/>
        <a:lstStyle/>
        <a:p>
          <a:endParaRPr lang="en-US"/>
        </a:p>
      </dgm:t>
    </dgm:pt>
    <dgm:pt modelId="{0DDA4532-EA43-6B44-AF96-706290836BDE}" type="pres">
      <dgm:prSet presAssocID="{CF197CCF-B4A6-4E4A-B31B-FDB88BEDABA4}" presName="vert0" presStyleCnt="0">
        <dgm:presLayoutVars>
          <dgm:dir/>
          <dgm:animOne val="branch"/>
          <dgm:animLvl val="lvl"/>
        </dgm:presLayoutVars>
      </dgm:prSet>
      <dgm:spPr/>
    </dgm:pt>
    <dgm:pt modelId="{8F175C66-4489-EC44-BA41-FFA0EC4B18D6}" type="pres">
      <dgm:prSet presAssocID="{65301C45-2553-4E19-9699-1E3778D4B83C}" presName="thickLine" presStyleLbl="alignNode1" presStyleIdx="0" presStyleCnt="4"/>
      <dgm:spPr/>
    </dgm:pt>
    <dgm:pt modelId="{83778E3A-35E9-BC41-82D0-E90191254CB4}" type="pres">
      <dgm:prSet presAssocID="{65301C45-2553-4E19-9699-1E3778D4B83C}" presName="horz1" presStyleCnt="0"/>
      <dgm:spPr/>
    </dgm:pt>
    <dgm:pt modelId="{0550A196-6C7B-4744-8D9D-9479DA5EA593}" type="pres">
      <dgm:prSet presAssocID="{65301C45-2553-4E19-9699-1E3778D4B83C}" presName="tx1" presStyleLbl="revTx" presStyleIdx="0" presStyleCnt="4"/>
      <dgm:spPr/>
    </dgm:pt>
    <dgm:pt modelId="{61273F6D-ED62-304B-BCD0-4C6A2AAF6272}" type="pres">
      <dgm:prSet presAssocID="{65301C45-2553-4E19-9699-1E3778D4B83C}" presName="vert1" presStyleCnt="0"/>
      <dgm:spPr/>
    </dgm:pt>
    <dgm:pt modelId="{25281457-A35E-074D-A5DC-3E4407FDE06B}" type="pres">
      <dgm:prSet presAssocID="{E4AF180E-DFF6-456F-A31F-4127CE9072DF}" presName="thickLine" presStyleLbl="alignNode1" presStyleIdx="1" presStyleCnt="4"/>
      <dgm:spPr/>
    </dgm:pt>
    <dgm:pt modelId="{FBD511B9-7894-5D49-94D9-42846720F6EC}" type="pres">
      <dgm:prSet presAssocID="{E4AF180E-DFF6-456F-A31F-4127CE9072DF}" presName="horz1" presStyleCnt="0"/>
      <dgm:spPr/>
    </dgm:pt>
    <dgm:pt modelId="{C42263BB-CD09-DF44-976C-516E1732AD93}" type="pres">
      <dgm:prSet presAssocID="{E4AF180E-DFF6-456F-A31F-4127CE9072DF}" presName="tx1" presStyleLbl="revTx" presStyleIdx="1" presStyleCnt="4"/>
      <dgm:spPr/>
    </dgm:pt>
    <dgm:pt modelId="{9218601D-5FFD-EE41-8F83-EC7E397A3CF2}" type="pres">
      <dgm:prSet presAssocID="{E4AF180E-DFF6-456F-A31F-4127CE9072DF}" presName="vert1" presStyleCnt="0"/>
      <dgm:spPr/>
    </dgm:pt>
    <dgm:pt modelId="{3995E360-3896-D546-88FC-753D479773D4}" type="pres">
      <dgm:prSet presAssocID="{57265578-BD69-45B2-9D35-C8D49E63655D}" presName="thickLine" presStyleLbl="alignNode1" presStyleIdx="2" presStyleCnt="4"/>
      <dgm:spPr/>
    </dgm:pt>
    <dgm:pt modelId="{1E294819-CD6A-5B46-8E6A-374A0504E5C3}" type="pres">
      <dgm:prSet presAssocID="{57265578-BD69-45B2-9D35-C8D49E63655D}" presName="horz1" presStyleCnt="0"/>
      <dgm:spPr/>
    </dgm:pt>
    <dgm:pt modelId="{144A77DE-9A90-2245-A124-F0051B6A143A}" type="pres">
      <dgm:prSet presAssocID="{57265578-BD69-45B2-9D35-C8D49E63655D}" presName="tx1" presStyleLbl="revTx" presStyleIdx="2" presStyleCnt="4"/>
      <dgm:spPr/>
    </dgm:pt>
    <dgm:pt modelId="{3A4CB91C-AF9C-AE49-A032-98E0F2419495}" type="pres">
      <dgm:prSet presAssocID="{57265578-BD69-45B2-9D35-C8D49E63655D}" presName="vert1" presStyleCnt="0"/>
      <dgm:spPr/>
    </dgm:pt>
    <dgm:pt modelId="{B210C2C0-3CF2-8C49-A670-74924625CFEB}" type="pres">
      <dgm:prSet presAssocID="{A93E2F58-6A19-4F6B-B537-BB64F95846D3}" presName="thickLine" presStyleLbl="alignNode1" presStyleIdx="3" presStyleCnt="4"/>
      <dgm:spPr/>
    </dgm:pt>
    <dgm:pt modelId="{24E64981-B913-F942-A291-422D4FB37D3E}" type="pres">
      <dgm:prSet presAssocID="{A93E2F58-6A19-4F6B-B537-BB64F95846D3}" presName="horz1" presStyleCnt="0"/>
      <dgm:spPr/>
    </dgm:pt>
    <dgm:pt modelId="{6B9E89D1-EFF0-4542-935A-F310693669C3}" type="pres">
      <dgm:prSet presAssocID="{A93E2F58-6A19-4F6B-B537-BB64F95846D3}" presName="tx1" presStyleLbl="revTx" presStyleIdx="3" presStyleCnt="4"/>
      <dgm:spPr/>
    </dgm:pt>
    <dgm:pt modelId="{E22633EC-2454-784C-A9B5-008C0F563B00}" type="pres">
      <dgm:prSet presAssocID="{A93E2F58-6A19-4F6B-B537-BB64F95846D3}" presName="vert1" presStyleCnt="0"/>
      <dgm:spPr/>
    </dgm:pt>
  </dgm:ptLst>
  <dgm:cxnLst>
    <dgm:cxn modelId="{92085C19-A661-4449-9A79-4B7AFA2B6EC7}" srcId="{CF197CCF-B4A6-4E4A-B31B-FDB88BEDABA4}" destId="{65301C45-2553-4E19-9699-1E3778D4B83C}" srcOrd="0" destOrd="0" parTransId="{886033D0-A1BF-411E-A573-D23D5A63F9EB}" sibTransId="{ADB1EC70-9488-4277-8F19-516C1B50A3AB}"/>
    <dgm:cxn modelId="{BD08CF19-5A2D-274F-860D-CBC797667D04}" type="presOf" srcId="{E4AF180E-DFF6-456F-A31F-4127CE9072DF}" destId="{C42263BB-CD09-DF44-976C-516E1732AD93}" srcOrd="0" destOrd="0" presId="urn:microsoft.com/office/officeart/2008/layout/LinedList"/>
    <dgm:cxn modelId="{942A321A-9CA4-461B-B7ED-CDDD6FC9E8A6}" srcId="{CF197CCF-B4A6-4E4A-B31B-FDB88BEDABA4}" destId="{57265578-BD69-45B2-9D35-C8D49E63655D}" srcOrd="2" destOrd="0" parTransId="{379F7F77-5380-4CEC-97D1-3B29ABF0FAB8}" sibTransId="{4DBCD096-19E0-4960-AF7F-D0957B535B3A}"/>
    <dgm:cxn modelId="{1E6D3C2B-E99E-43F8-B29F-FF9A09808DA9}" srcId="{CF197CCF-B4A6-4E4A-B31B-FDB88BEDABA4}" destId="{A93E2F58-6A19-4F6B-B537-BB64F95846D3}" srcOrd="3" destOrd="0" parTransId="{40EEAB8D-45DE-4957-A8CE-0BAB0FEE5476}" sibTransId="{86BAC489-F02F-48A4-877A-2DBB4C4F09B9}"/>
    <dgm:cxn modelId="{FD87EC32-4458-B940-89B2-497EC868A679}" type="presOf" srcId="{A93E2F58-6A19-4F6B-B537-BB64F95846D3}" destId="{6B9E89D1-EFF0-4542-935A-F310693669C3}" srcOrd="0" destOrd="0" presId="urn:microsoft.com/office/officeart/2008/layout/LinedList"/>
    <dgm:cxn modelId="{30C1DD63-20A3-1D48-99A2-941F1301C1F5}" type="presOf" srcId="{CF197CCF-B4A6-4E4A-B31B-FDB88BEDABA4}" destId="{0DDA4532-EA43-6B44-AF96-706290836BDE}" srcOrd="0" destOrd="0" presId="urn:microsoft.com/office/officeart/2008/layout/LinedList"/>
    <dgm:cxn modelId="{2C2DF883-EEEF-284C-BB45-A63924053977}" type="presOf" srcId="{65301C45-2553-4E19-9699-1E3778D4B83C}" destId="{0550A196-6C7B-4744-8D9D-9479DA5EA593}" srcOrd="0" destOrd="0" presId="urn:microsoft.com/office/officeart/2008/layout/LinedList"/>
    <dgm:cxn modelId="{4FAB7F89-736B-6E4F-B7FC-7A42D047374F}" type="presOf" srcId="{57265578-BD69-45B2-9D35-C8D49E63655D}" destId="{144A77DE-9A90-2245-A124-F0051B6A143A}" srcOrd="0" destOrd="0" presId="urn:microsoft.com/office/officeart/2008/layout/LinedList"/>
    <dgm:cxn modelId="{8BC0F8E8-CEBB-422B-BE72-0206CABE9660}" srcId="{CF197CCF-B4A6-4E4A-B31B-FDB88BEDABA4}" destId="{E4AF180E-DFF6-456F-A31F-4127CE9072DF}" srcOrd="1" destOrd="0" parTransId="{C557BB2B-DCCB-4EE0-AA35-DFCB5424129E}" sibTransId="{F45910C7-F59B-48D5-B93D-E9E6B9B40F1D}"/>
    <dgm:cxn modelId="{BD5F9093-6A87-5D47-976D-B6461830CB4A}" type="presParOf" srcId="{0DDA4532-EA43-6B44-AF96-706290836BDE}" destId="{8F175C66-4489-EC44-BA41-FFA0EC4B18D6}" srcOrd="0" destOrd="0" presId="urn:microsoft.com/office/officeart/2008/layout/LinedList"/>
    <dgm:cxn modelId="{A5496EAF-C048-2D40-96ED-19BDC7BBB3C8}" type="presParOf" srcId="{0DDA4532-EA43-6B44-AF96-706290836BDE}" destId="{83778E3A-35E9-BC41-82D0-E90191254CB4}" srcOrd="1" destOrd="0" presId="urn:microsoft.com/office/officeart/2008/layout/LinedList"/>
    <dgm:cxn modelId="{E95C2932-3987-8743-8C24-234192AED658}" type="presParOf" srcId="{83778E3A-35E9-BC41-82D0-E90191254CB4}" destId="{0550A196-6C7B-4744-8D9D-9479DA5EA593}" srcOrd="0" destOrd="0" presId="urn:microsoft.com/office/officeart/2008/layout/LinedList"/>
    <dgm:cxn modelId="{30234ACD-8696-2242-A894-8C61E762573A}" type="presParOf" srcId="{83778E3A-35E9-BC41-82D0-E90191254CB4}" destId="{61273F6D-ED62-304B-BCD0-4C6A2AAF6272}" srcOrd="1" destOrd="0" presId="urn:microsoft.com/office/officeart/2008/layout/LinedList"/>
    <dgm:cxn modelId="{B5B0192D-EC53-8A48-A1E5-A90580290F9A}" type="presParOf" srcId="{0DDA4532-EA43-6B44-AF96-706290836BDE}" destId="{25281457-A35E-074D-A5DC-3E4407FDE06B}" srcOrd="2" destOrd="0" presId="urn:microsoft.com/office/officeart/2008/layout/LinedList"/>
    <dgm:cxn modelId="{B3AEC39B-C1C4-4143-8416-5AD8AF0C73AE}" type="presParOf" srcId="{0DDA4532-EA43-6B44-AF96-706290836BDE}" destId="{FBD511B9-7894-5D49-94D9-42846720F6EC}" srcOrd="3" destOrd="0" presId="urn:microsoft.com/office/officeart/2008/layout/LinedList"/>
    <dgm:cxn modelId="{C89F42A9-6293-394C-97DA-A14507743BB9}" type="presParOf" srcId="{FBD511B9-7894-5D49-94D9-42846720F6EC}" destId="{C42263BB-CD09-DF44-976C-516E1732AD93}" srcOrd="0" destOrd="0" presId="urn:microsoft.com/office/officeart/2008/layout/LinedList"/>
    <dgm:cxn modelId="{A37A2BAF-EB1A-DE47-948D-ACD97E7C6A85}" type="presParOf" srcId="{FBD511B9-7894-5D49-94D9-42846720F6EC}" destId="{9218601D-5FFD-EE41-8F83-EC7E397A3CF2}" srcOrd="1" destOrd="0" presId="urn:microsoft.com/office/officeart/2008/layout/LinedList"/>
    <dgm:cxn modelId="{A4818E63-6047-E849-8ECB-6D1133E2AE91}" type="presParOf" srcId="{0DDA4532-EA43-6B44-AF96-706290836BDE}" destId="{3995E360-3896-D546-88FC-753D479773D4}" srcOrd="4" destOrd="0" presId="urn:microsoft.com/office/officeart/2008/layout/LinedList"/>
    <dgm:cxn modelId="{A2FE73CD-3E25-EF4C-A9AE-EE0F9F34CBCC}" type="presParOf" srcId="{0DDA4532-EA43-6B44-AF96-706290836BDE}" destId="{1E294819-CD6A-5B46-8E6A-374A0504E5C3}" srcOrd="5" destOrd="0" presId="urn:microsoft.com/office/officeart/2008/layout/LinedList"/>
    <dgm:cxn modelId="{CF7B8171-10BB-204E-8C18-D0949FD87B4A}" type="presParOf" srcId="{1E294819-CD6A-5B46-8E6A-374A0504E5C3}" destId="{144A77DE-9A90-2245-A124-F0051B6A143A}" srcOrd="0" destOrd="0" presId="urn:microsoft.com/office/officeart/2008/layout/LinedList"/>
    <dgm:cxn modelId="{88AF6C10-92CF-CA45-9F77-8E1C702A6280}" type="presParOf" srcId="{1E294819-CD6A-5B46-8E6A-374A0504E5C3}" destId="{3A4CB91C-AF9C-AE49-A032-98E0F2419495}" srcOrd="1" destOrd="0" presId="urn:microsoft.com/office/officeart/2008/layout/LinedList"/>
    <dgm:cxn modelId="{B5B4819F-C4D7-4148-88CE-86ED8618314A}" type="presParOf" srcId="{0DDA4532-EA43-6B44-AF96-706290836BDE}" destId="{B210C2C0-3CF2-8C49-A670-74924625CFEB}" srcOrd="6" destOrd="0" presId="urn:microsoft.com/office/officeart/2008/layout/LinedList"/>
    <dgm:cxn modelId="{0197E35E-D8E3-E345-92F1-2F002D2FFA36}" type="presParOf" srcId="{0DDA4532-EA43-6B44-AF96-706290836BDE}" destId="{24E64981-B913-F942-A291-422D4FB37D3E}" srcOrd="7" destOrd="0" presId="urn:microsoft.com/office/officeart/2008/layout/LinedList"/>
    <dgm:cxn modelId="{BFA4E9BE-D406-E942-9E00-A358E085D895}" type="presParOf" srcId="{24E64981-B913-F942-A291-422D4FB37D3E}" destId="{6B9E89D1-EFF0-4542-935A-F310693669C3}" srcOrd="0" destOrd="0" presId="urn:microsoft.com/office/officeart/2008/layout/LinedList"/>
    <dgm:cxn modelId="{BA6A4107-5B42-C34A-9B99-2E5EA7510B61}" type="presParOf" srcId="{24E64981-B913-F942-A291-422D4FB37D3E}" destId="{E22633EC-2454-784C-A9B5-008C0F563B00}"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43B9BB-C4CE-47DE-B369-B7BD1986258B}"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F6B03598-8859-4ED8-AA4D-D5E093A1E8B4}">
      <dgm:prSet/>
      <dgm:spPr/>
      <dgm:t>
        <a:bodyPr/>
        <a:lstStyle/>
        <a:p>
          <a:r>
            <a:rPr lang="en-US"/>
            <a:t>Classification models predict categorical class labels; and prediction models predict continuous valued functions. Classifications are discrete and do not imply order. Continuous, floating-point values would indicate a numerical, rather than a categorical, target.</a:t>
          </a:r>
        </a:p>
      </dgm:t>
    </dgm:pt>
    <dgm:pt modelId="{5FC37039-BFA0-4D75-A50C-A96206FF57AF}" type="parTrans" cxnId="{BFE47E7C-97B6-4BC2-BD51-5AB8A8D32E86}">
      <dgm:prSet/>
      <dgm:spPr/>
      <dgm:t>
        <a:bodyPr/>
        <a:lstStyle/>
        <a:p>
          <a:endParaRPr lang="en-US"/>
        </a:p>
      </dgm:t>
    </dgm:pt>
    <dgm:pt modelId="{66DD86E0-348A-4E6D-8D97-13F0E6B9FDA5}" type="sibTrans" cxnId="{BFE47E7C-97B6-4BC2-BD51-5AB8A8D32E86}">
      <dgm:prSet/>
      <dgm:spPr/>
      <dgm:t>
        <a:bodyPr/>
        <a:lstStyle/>
        <a:p>
          <a:endParaRPr lang="en-US"/>
        </a:p>
      </dgm:t>
    </dgm:pt>
    <dgm:pt modelId="{D997BEBD-56DB-4E8B-8B82-025C127D6D06}">
      <dgm:prSet/>
      <dgm:spPr/>
      <dgm:t>
        <a:bodyPr/>
        <a:lstStyle/>
        <a:p>
          <a:r>
            <a:rPr lang="en-US"/>
            <a:t>The simplest type of classification problem is binary classification. In binary classification, the target attribute has only two possible values: for example, high credit rating or low credit rating.</a:t>
          </a:r>
        </a:p>
      </dgm:t>
    </dgm:pt>
    <dgm:pt modelId="{D7C16195-CB2E-495C-AB49-FC3E1F79795F}" type="parTrans" cxnId="{A6DFEAC0-9359-4586-8C22-8F7FF5D0CB9B}">
      <dgm:prSet/>
      <dgm:spPr/>
      <dgm:t>
        <a:bodyPr/>
        <a:lstStyle/>
        <a:p>
          <a:endParaRPr lang="en-US"/>
        </a:p>
      </dgm:t>
    </dgm:pt>
    <dgm:pt modelId="{3B791DDF-6859-4DA9-9ECC-1AC69F18F5D1}" type="sibTrans" cxnId="{A6DFEAC0-9359-4586-8C22-8F7FF5D0CB9B}">
      <dgm:prSet/>
      <dgm:spPr/>
      <dgm:t>
        <a:bodyPr/>
        <a:lstStyle/>
        <a:p>
          <a:endParaRPr lang="en-US"/>
        </a:p>
      </dgm:t>
    </dgm:pt>
    <dgm:pt modelId="{7F6B5804-EAF8-418F-9834-A5C2464D7485}">
      <dgm:prSet/>
      <dgm:spPr/>
      <dgm:t>
        <a:bodyPr/>
        <a:lstStyle/>
        <a:p>
          <a:r>
            <a:rPr lang="en-US"/>
            <a:t>In the model build (training) process, a classification algorithm finds relationships between the values of the predictors and the values of the target. </a:t>
          </a:r>
        </a:p>
      </dgm:t>
    </dgm:pt>
    <dgm:pt modelId="{CCC47DEF-934A-4E39-A2A2-EAFF0B35F05C}" type="parTrans" cxnId="{EC976846-F436-4671-BCAB-F90C282EE703}">
      <dgm:prSet/>
      <dgm:spPr/>
      <dgm:t>
        <a:bodyPr/>
        <a:lstStyle/>
        <a:p>
          <a:endParaRPr lang="en-US"/>
        </a:p>
      </dgm:t>
    </dgm:pt>
    <dgm:pt modelId="{C88E8C82-7B6C-4209-AE03-AC7458A38CCF}" type="sibTrans" cxnId="{EC976846-F436-4671-BCAB-F90C282EE703}">
      <dgm:prSet/>
      <dgm:spPr/>
      <dgm:t>
        <a:bodyPr/>
        <a:lstStyle/>
        <a:p>
          <a:endParaRPr lang="en-US"/>
        </a:p>
      </dgm:t>
    </dgm:pt>
    <dgm:pt modelId="{78BAE008-1C4E-B74F-AF73-7DDC30CFCF1D}" type="pres">
      <dgm:prSet presAssocID="{5343B9BB-C4CE-47DE-B369-B7BD1986258B}" presName="vert0" presStyleCnt="0">
        <dgm:presLayoutVars>
          <dgm:dir/>
          <dgm:animOne val="branch"/>
          <dgm:animLvl val="lvl"/>
        </dgm:presLayoutVars>
      </dgm:prSet>
      <dgm:spPr/>
    </dgm:pt>
    <dgm:pt modelId="{2CEBA3DC-60B8-0747-BA06-E9DA9C5F59C0}" type="pres">
      <dgm:prSet presAssocID="{F6B03598-8859-4ED8-AA4D-D5E093A1E8B4}" presName="thickLine" presStyleLbl="alignNode1" presStyleIdx="0" presStyleCnt="3"/>
      <dgm:spPr/>
    </dgm:pt>
    <dgm:pt modelId="{B242AFBC-F3A5-E846-96F0-CD160DD7E774}" type="pres">
      <dgm:prSet presAssocID="{F6B03598-8859-4ED8-AA4D-D5E093A1E8B4}" presName="horz1" presStyleCnt="0"/>
      <dgm:spPr/>
    </dgm:pt>
    <dgm:pt modelId="{D8F757A6-5E0F-7E40-AB69-B5309C8D66E8}" type="pres">
      <dgm:prSet presAssocID="{F6B03598-8859-4ED8-AA4D-D5E093A1E8B4}" presName="tx1" presStyleLbl="revTx" presStyleIdx="0" presStyleCnt="3"/>
      <dgm:spPr/>
    </dgm:pt>
    <dgm:pt modelId="{2A90792C-6734-2846-8A65-64DABA20CAFF}" type="pres">
      <dgm:prSet presAssocID="{F6B03598-8859-4ED8-AA4D-D5E093A1E8B4}" presName="vert1" presStyleCnt="0"/>
      <dgm:spPr/>
    </dgm:pt>
    <dgm:pt modelId="{7FF4D186-04CB-594F-867E-CDA1C16A702B}" type="pres">
      <dgm:prSet presAssocID="{D997BEBD-56DB-4E8B-8B82-025C127D6D06}" presName="thickLine" presStyleLbl="alignNode1" presStyleIdx="1" presStyleCnt="3"/>
      <dgm:spPr/>
    </dgm:pt>
    <dgm:pt modelId="{118BBEE5-6EFA-8543-B147-C8B75DC55187}" type="pres">
      <dgm:prSet presAssocID="{D997BEBD-56DB-4E8B-8B82-025C127D6D06}" presName="horz1" presStyleCnt="0"/>
      <dgm:spPr/>
    </dgm:pt>
    <dgm:pt modelId="{0942698E-6766-E445-9048-E6433A31E958}" type="pres">
      <dgm:prSet presAssocID="{D997BEBD-56DB-4E8B-8B82-025C127D6D06}" presName="tx1" presStyleLbl="revTx" presStyleIdx="1" presStyleCnt="3"/>
      <dgm:spPr/>
    </dgm:pt>
    <dgm:pt modelId="{3069D1CD-68C3-D64F-B74F-2384BFAC58FB}" type="pres">
      <dgm:prSet presAssocID="{D997BEBD-56DB-4E8B-8B82-025C127D6D06}" presName="vert1" presStyleCnt="0"/>
      <dgm:spPr/>
    </dgm:pt>
    <dgm:pt modelId="{520CE9F8-79E0-1245-8093-7A672367CC59}" type="pres">
      <dgm:prSet presAssocID="{7F6B5804-EAF8-418F-9834-A5C2464D7485}" presName="thickLine" presStyleLbl="alignNode1" presStyleIdx="2" presStyleCnt="3"/>
      <dgm:spPr/>
    </dgm:pt>
    <dgm:pt modelId="{8AFE8BBE-8E9E-054B-BB63-28EFC71F56C2}" type="pres">
      <dgm:prSet presAssocID="{7F6B5804-EAF8-418F-9834-A5C2464D7485}" presName="horz1" presStyleCnt="0"/>
      <dgm:spPr/>
    </dgm:pt>
    <dgm:pt modelId="{B9D52B63-D7F2-B543-8F38-EF5BC1598DEE}" type="pres">
      <dgm:prSet presAssocID="{7F6B5804-EAF8-418F-9834-A5C2464D7485}" presName="tx1" presStyleLbl="revTx" presStyleIdx="2" presStyleCnt="3"/>
      <dgm:spPr/>
    </dgm:pt>
    <dgm:pt modelId="{F9BBC439-2176-E140-9444-B6D4E4D5C675}" type="pres">
      <dgm:prSet presAssocID="{7F6B5804-EAF8-418F-9834-A5C2464D7485}" presName="vert1" presStyleCnt="0"/>
      <dgm:spPr/>
    </dgm:pt>
  </dgm:ptLst>
  <dgm:cxnLst>
    <dgm:cxn modelId="{AF61D334-AAA4-7E43-9F16-1E27E7D61065}" type="presOf" srcId="{7F6B5804-EAF8-418F-9834-A5C2464D7485}" destId="{B9D52B63-D7F2-B543-8F38-EF5BC1598DEE}" srcOrd="0" destOrd="0" presId="urn:microsoft.com/office/officeart/2008/layout/LinedList"/>
    <dgm:cxn modelId="{EC976846-F436-4671-BCAB-F90C282EE703}" srcId="{5343B9BB-C4CE-47DE-B369-B7BD1986258B}" destId="{7F6B5804-EAF8-418F-9834-A5C2464D7485}" srcOrd="2" destOrd="0" parTransId="{CCC47DEF-934A-4E39-A2A2-EAFF0B35F05C}" sibTransId="{C88E8C82-7B6C-4209-AE03-AC7458A38CCF}"/>
    <dgm:cxn modelId="{BFE47E7C-97B6-4BC2-BD51-5AB8A8D32E86}" srcId="{5343B9BB-C4CE-47DE-B369-B7BD1986258B}" destId="{F6B03598-8859-4ED8-AA4D-D5E093A1E8B4}" srcOrd="0" destOrd="0" parTransId="{5FC37039-BFA0-4D75-A50C-A96206FF57AF}" sibTransId="{66DD86E0-348A-4E6D-8D97-13F0E6B9FDA5}"/>
    <dgm:cxn modelId="{277C7189-EB3D-A947-BB85-5655CBB8E579}" type="presOf" srcId="{5343B9BB-C4CE-47DE-B369-B7BD1986258B}" destId="{78BAE008-1C4E-B74F-AF73-7DDC30CFCF1D}" srcOrd="0" destOrd="0" presId="urn:microsoft.com/office/officeart/2008/layout/LinedList"/>
    <dgm:cxn modelId="{C2FBDAB5-1A6C-774B-871E-2BBC558B1898}" type="presOf" srcId="{D997BEBD-56DB-4E8B-8B82-025C127D6D06}" destId="{0942698E-6766-E445-9048-E6433A31E958}" srcOrd="0" destOrd="0" presId="urn:microsoft.com/office/officeart/2008/layout/LinedList"/>
    <dgm:cxn modelId="{A6DFEAC0-9359-4586-8C22-8F7FF5D0CB9B}" srcId="{5343B9BB-C4CE-47DE-B369-B7BD1986258B}" destId="{D997BEBD-56DB-4E8B-8B82-025C127D6D06}" srcOrd="1" destOrd="0" parTransId="{D7C16195-CB2E-495C-AB49-FC3E1F79795F}" sibTransId="{3B791DDF-6859-4DA9-9ECC-1AC69F18F5D1}"/>
    <dgm:cxn modelId="{4E6BF2D6-E21E-5A40-A504-A864955DC841}" type="presOf" srcId="{F6B03598-8859-4ED8-AA4D-D5E093A1E8B4}" destId="{D8F757A6-5E0F-7E40-AB69-B5309C8D66E8}" srcOrd="0" destOrd="0" presId="urn:microsoft.com/office/officeart/2008/layout/LinedList"/>
    <dgm:cxn modelId="{A66C086B-FE63-5341-89A9-062051FC2008}" type="presParOf" srcId="{78BAE008-1C4E-B74F-AF73-7DDC30CFCF1D}" destId="{2CEBA3DC-60B8-0747-BA06-E9DA9C5F59C0}" srcOrd="0" destOrd="0" presId="urn:microsoft.com/office/officeart/2008/layout/LinedList"/>
    <dgm:cxn modelId="{05F4C9F9-AF24-B648-82A2-A0A4C042C333}" type="presParOf" srcId="{78BAE008-1C4E-B74F-AF73-7DDC30CFCF1D}" destId="{B242AFBC-F3A5-E846-96F0-CD160DD7E774}" srcOrd="1" destOrd="0" presId="urn:microsoft.com/office/officeart/2008/layout/LinedList"/>
    <dgm:cxn modelId="{7434F57A-5DCA-7540-BBC2-BDF359DD9589}" type="presParOf" srcId="{B242AFBC-F3A5-E846-96F0-CD160DD7E774}" destId="{D8F757A6-5E0F-7E40-AB69-B5309C8D66E8}" srcOrd="0" destOrd="0" presId="urn:microsoft.com/office/officeart/2008/layout/LinedList"/>
    <dgm:cxn modelId="{A97BFCD2-705F-404D-8FFB-7570809EBDB6}" type="presParOf" srcId="{B242AFBC-F3A5-E846-96F0-CD160DD7E774}" destId="{2A90792C-6734-2846-8A65-64DABA20CAFF}" srcOrd="1" destOrd="0" presId="urn:microsoft.com/office/officeart/2008/layout/LinedList"/>
    <dgm:cxn modelId="{0A895C7D-51F7-A843-9F7E-82CB8785A157}" type="presParOf" srcId="{78BAE008-1C4E-B74F-AF73-7DDC30CFCF1D}" destId="{7FF4D186-04CB-594F-867E-CDA1C16A702B}" srcOrd="2" destOrd="0" presId="urn:microsoft.com/office/officeart/2008/layout/LinedList"/>
    <dgm:cxn modelId="{A0FFC175-566B-1F4D-88D2-CEBC9EA1C9C9}" type="presParOf" srcId="{78BAE008-1C4E-B74F-AF73-7DDC30CFCF1D}" destId="{118BBEE5-6EFA-8543-B147-C8B75DC55187}" srcOrd="3" destOrd="0" presId="urn:microsoft.com/office/officeart/2008/layout/LinedList"/>
    <dgm:cxn modelId="{9BC88310-05FC-DB4A-8EC3-957273F371C7}" type="presParOf" srcId="{118BBEE5-6EFA-8543-B147-C8B75DC55187}" destId="{0942698E-6766-E445-9048-E6433A31E958}" srcOrd="0" destOrd="0" presId="urn:microsoft.com/office/officeart/2008/layout/LinedList"/>
    <dgm:cxn modelId="{FFBCACD0-968E-C440-B63E-8337EC6FA332}" type="presParOf" srcId="{118BBEE5-6EFA-8543-B147-C8B75DC55187}" destId="{3069D1CD-68C3-D64F-B74F-2384BFAC58FB}" srcOrd="1" destOrd="0" presId="urn:microsoft.com/office/officeart/2008/layout/LinedList"/>
    <dgm:cxn modelId="{EA31665E-BFC7-A540-A32C-B290AF57506A}" type="presParOf" srcId="{78BAE008-1C4E-B74F-AF73-7DDC30CFCF1D}" destId="{520CE9F8-79E0-1245-8093-7A672367CC59}" srcOrd="4" destOrd="0" presId="urn:microsoft.com/office/officeart/2008/layout/LinedList"/>
    <dgm:cxn modelId="{9928E372-7994-F44D-9DFE-E8EA856CCBD4}" type="presParOf" srcId="{78BAE008-1C4E-B74F-AF73-7DDC30CFCF1D}" destId="{8AFE8BBE-8E9E-054B-BB63-28EFC71F56C2}" srcOrd="5" destOrd="0" presId="urn:microsoft.com/office/officeart/2008/layout/LinedList"/>
    <dgm:cxn modelId="{597D0266-234A-624D-B991-56D985CC6AC6}" type="presParOf" srcId="{8AFE8BBE-8E9E-054B-BB63-28EFC71F56C2}" destId="{B9D52B63-D7F2-B543-8F38-EF5BC1598DEE}" srcOrd="0" destOrd="0" presId="urn:microsoft.com/office/officeart/2008/layout/LinedList"/>
    <dgm:cxn modelId="{06A1FF89-3D84-9447-84A3-9C3C154AFECA}" type="presParOf" srcId="{8AFE8BBE-8E9E-054B-BB63-28EFC71F56C2}" destId="{F9BBC439-2176-E140-9444-B6D4E4D5C675}"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2A67246-BCB2-4FF8-9D41-7A98C7A953E4}"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55F7B285-A1DD-4B0A-90DD-5CF63B589695}">
      <dgm:prSet/>
      <dgm:spPr/>
      <dgm:t>
        <a:bodyPr/>
        <a:lstStyle/>
        <a:p>
          <a:r>
            <a:rPr lang="en-US"/>
            <a:t>Considering all the variables, or pruned variables from the overall dataset, we will build and compare various prediction model and try to find out which prediction model works best for the given dataset.</a:t>
          </a:r>
        </a:p>
      </dgm:t>
    </dgm:pt>
    <dgm:pt modelId="{8620BFBE-F717-4426-BEE5-7D93FE1E8096}" type="parTrans" cxnId="{36D61327-B6FC-43EE-BF81-5F98190DA8B9}">
      <dgm:prSet/>
      <dgm:spPr/>
      <dgm:t>
        <a:bodyPr/>
        <a:lstStyle/>
        <a:p>
          <a:endParaRPr lang="en-US"/>
        </a:p>
      </dgm:t>
    </dgm:pt>
    <dgm:pt modelId="{5807B59F-C8DD-4E55-B084-22C01A01FF9A}" type="sibTrans" cxnId="{36D61327-B6FC-43EE-BF81-5F98190DA8B9}">
      <dgm:prSet/>
      <dgm:spPr/>
      <dgm:t>
        <a:bodyPr/>
        <a:lstStyle/>
        <a:p>
          <a:endParaRPr lang="en-US"/>
        </a:p>
      </dgm:t>
    </dgm:pt>
    <dgm:pt modelId="{B5E8E3DB-7108-48A4-B7C0-61F1A7DE088C}">
      <dgm:prSet/>
      <dgm:spPr/>
      <dgm:t>
        <a:bodyPr/>
        <a:lstStyle/>
        <a:p>
          <a:r>
            <a:rPr lang="en-US"/>
            <a:t>First model built using K nearest neighbour classification which separates data points into several classes to predict the classification. </a:t>
          </a:r>
        </a:p>
      </dgm:t>
    </dgm:pt>
    <dgm:pt modelId="{F6F68F26-0918-413A-8B4E-4B5AD0F57A4D}" type="parTrans" cxnId="{5727998F-C032-4F9D-B33B-6235E6040AEC}">
      <dgm:prSet/>
      <dgm:spPr/>
      <dgm:t>
        <a:bodyPr/>
        <a:lstStyle/>
        <a:p>
          <a:endParaRPr lang="en-US"/>
        </a:p>
      </dgm:t>
    </dgm:pt>
    <dgm:pt modelId="{77131FC3-C14D-41C2-B1BC-27DCED941B52}" type="sibTrans" cxnId="{5727998F-C032-4F9D-B33B-6235E6040AEC}">
      <dgm:prSet/>
      <dgm:spPr/>
      <dgm:t>
        <a:bodyPr/>
        <a:lstStyle/>
        <a:p>
          <a:endParaRPr lang="en-US"/>
        </a:p>
      </dgm:t>
    </dgm:pt>
    <dgm:pt modelId="{25928D84-EAE7-4F9F-904B-74D2F73FB7FC}">
      <dgm:prSet/>
      <dgm:spPr/>
      <dgm:t>
        <a:bodyPr/>
        <a:lstStyle/>
        <a:p>
          <a:r>
            <a:rPr lang="en-US" dirty="0"/>
            <a:t>Model two built using classification tree which is running on data, we have created full grown tree and calculated accuracy of tree for training, validation and test data.</a:t>
          </a:r>
        </a:p>
      </dgm:t>
    </dgm:pt>
    <dgm:pt modelId="{CD0FDB6C-9840-4563-A710-20F48D49048C}" type="parTrans" cxnId="{277B40C5-1B44-4A09-9392-EAA210E6DBB5}">
      <dgm:prSet/>
      <dgm:spPr/>
      <dgm:t>
        <a:bodyPr/>
        <a:lstStyle/>
        <a:p>
          <a:endParaRPr lang="en-US"/>
        </a:p>
      </dgm:t>
    </dgm:pt>
    <dgm:pt modelId="{FCDA5C5A-0C5B-4B8A-8886-DCCA9D17B81D}" type="sibTrans" cxnId="{277B40C5-1B44-4A09-9392-EAA210E6DBB5}">
      <dgm:prSet/>
      <dgm:spPr/>
      <dgm:t>
        <a:bodyPr/>
        <a:lstStyle/>
        <a:p>
          <a:endParaRPr lang="en-US"/>
        </a:p>
      </dgm:t>
    </dgm:pt>
    <dgm:pt modelId="{EB2E0728-9D0D-4503-91C3-1A786E42369A}">
      <dgm:prSet/>
      <dgm:spPr/>
      <dgm:t>
        <a:bodyPr/>
        <a:lstStyle/>
        <a:p>
          <a:r>
            <a:rPr lang="en-US"/>
            <a:t>Model three built using logistic regression in which we used the logistic function to output a value ranging from 0 to 1</a:t>
          </a:r>
        </a:p>
      </dgm:t>
    </dgm:pt>
    <dgm:pt modelId="{B0DCE6D7-BC3C-47D8-8CD2-1B3D7813EAD6}" type="parTrans" cxnId="{0D098F09-120D-4C5E-82EB-B858815390AF}">
      <dgm:prSet/>
      <dgm:spPr/>
      <dgm:t>
        <a:bodyPr/>
        <a:lstStyle/>
        <a:p>
          <a:endParaRPr lang="en-US"/>
        </a:p>
      </dgm:t>
    </dgm:pt>
    <dgm:pt modelId="{18EE65C2-85B1-4F20-9856-DCD03D38FEF6}" type="sibTrans" cxnId="{0D098F09-120D-4C5E-82EB-B858815390AF}">
      <dgm:prSet/>
      <dgm:spPr/>
      <dgm:t>
        <a:bodyPr/>
        <a:lstStyle/>
        <a:p>
          <a:endParaRPr lang="en-US"/>
        </a:p>
      </dgm:t>
    </dgm:pt>
    <dgm:pt modelId="{8285AE28-20A0-7646-97BA-CFC18504E34E}" type="pres">
      <dgm:prSet presAssocID="{B2A67246-BCB2-4FF8-9D41-7A98C7A953E4}" presName="vert0" presStyleCnt="0">
        <dgm:presLayoutVars>
          <dgm:dir/>
          <dgm:animOne val="branch"/>
          <dgm:animLvl val="lvl"/>
        </dgm:presLayoutVars>
      </dgm:prSet>
      <dgm:spPr/>
    </dgm:pt>
    <dgm:pt modelId="{4827EBE7-A8F9-1F41-AF44-11844315FD23}" type="pres">
      <dgm:prSet presAssocID="{55F7B285-A1DD-4B0A-90DD-5CF63B589695}" presName="thickLine" presStyleLbl="alignNode1" presStyleIdx="0" presStyleCnt="4"/>
      <dgm:spPr/>
    </dgm:pt>
    <dgm:pt modelId="{A72F343C-6AFA-A34B-B759-54F97BE4F81E}" type="pres">
      <dgm:prSet presAssocID="{55F7B285-A1DD-4B0A-90DD-5CF63B589695}" presName="horz1" presStyleCnt="0"/>
      <dgm:spPr/>
    </dgm:pt>
    <dgm:pt modelId="{038F4B66-75BF-BE4E-A4A6-A774398B56B3}" type="pres">
      <dgm:prSet presAssocID="{55F7B285-A1DD-4B0A-90DD-5CF63B589695}" presName="tx1" presStyleLbl="revTx" presStyleIdx="0" presStyleCnt="4"/>
      <dgm:spPr/>
    </dgm:pt>
    <dgm:pt modelId="{00CDECF9-C0BB-344C-A2B1-19B21DD0DD73}" type="pres">
      <dgm:prSet presAssocID="{55F7B285-A1DD-4B0A-90DD-5CF63B589695}" presName="vert1" presStyleCnt="0"/>
      <dgm:spPr/>
    </dgm:pt>
    <dgm:pt modelId="{5862CA32-63DC-6D4F-9375-C5A8E1DEF6A5}" type="pres">
      <dgm:prSet presAssocID="{B5E8E3DB-7108-48A4-B7C0-61F1A7DE088C}" presName="thickLine" presStyleLbl="alignNode1" presStyleIdx="1" presStyleCnt="4"/>
      <dgm:spPr/>
    </dgm:pt>
    <dgm:pt modelId="{16BE5808-D9AC-B345-AAD3-5C4DDC29A06A}" type="pres">
      <dgm:prSet presAssocID="{B5E8E3DB-7108-48A4-B7C0-61F1A7DE088C}" presName="horz1" presStyleCnt="0"/>
      <dgm:spPr/>
    </dgm:pt>
    <dgm:pt modelId="{11DE2421-F2CF-EA44-A6EF-77C8EA0D1DB9}" type="pres">
      <dgm:prSet presAssocID="{B5E8E3DB-7108-48A4-B7C0-61F1A7DE088C}" presName="tx1" presStyleLbl="revTx" presStyleIdx="1" presStyleCnt="4"/>
      <dgm:spPr/>
    </dgm:pt>
    <dgm:pt modelId="{DE03E6C5-E7C6-6647-9DEC-F570881BAFF6}" type="pres">
      <dgm:prSet presAssocID="{B5E8E3DB-7108-48A4-B7C0-61F1A7DE088C}" presName="vert1" presStyleCnt="0"/>
      <dgm:spPr/>
    </dgm:pt>
    <dgm:pt modelId="{6FC868B8-CDEC-7D43-BAD8-2B8185EF675B}" type="pres">
      <dgm:prSet presAssocID="{25928D84-EAE7-4F9F-904B-74D2F73FB7FC}" presName="thickLine" presStyleLbl="alignNode1" presStyleIdx="2" presStyleCnt="4"/>
      <dgm:spPr/>
    </dgm:pt>
    <dgm:pt modelId="{48E4C27B-C8CD-1E49-8E85-EAD5B5424603}" type="pres">
      <dgm:prSet presAssocID="{25928D84-EAE7-4F9F-904B-74D2F73FB7FC}" presName="horz1" presStyleCnt="0"/>
      <dgm:spPr/>
    </dgm:pt>
    <dgm:pt modelId="{BEACF625-9522-4C4E-864C-EBAB74C819FE}" type="pres">
      <dgm:prSet presAssocID="{25928D84-EAE7-4F9F-904B-74D2F73FB7FC}" presName="tx1" presStyleLbl="revTx" presStyleIdx="2" presStyleCnt="4"/>
      <dgm:spPr/>
    </dgm:pt>
    <dgm:pt modelId="{40B331B5-E9BC-4848-9345-D8E19AD0AF8D}" type="pres">
      <dgm:prSet presAssocID="{25928D84-EAE7-4F9F-904B-74D2F73FB7FC}" presName="vert1" presStyleCnt="0"/>
      <dgm:spPr/>
    </dgm:pt>
    <dgm:pt modelId="{5529908A-0E4A-0343-B3BD-8D8D0738869A}" type="pres">
      <dgm:prSet presAssocID="{EB2E0728-9D0D-4503-91C3-1A786E42369A}" presName="thickLine" presStyleLbl="alignNode1" presStyleIdx="3" presStyleCnt="4"/>
      <dgm:spPr/>
    </dgm:pt>
    <dgm:pt modelId="{B3498BF6-FEA0-E94C-BBB0-87301EBEE73E}" type="pres">
      <dgm:prSet presAssocID="{EB2E0728-9D0D-4503-91C3-1A786E42369A}" presName="horz1" presStyleCnt="0"/>
      <dgm:spPr/>
    </dgm:pt>
    <dgm:pt modelId="{E6F7F754-F32A-4D4C-88AE-CE41CF9A70B5}" type="pres">
      <dgm:prSet presAssocID="{EB2E0728-9D0D-4503-91C3-1A786E42369A}" presName="tx1" presStyleLbl="revTx" presStyleIdx="3" presStyleCnt="4"/>
      <dgm:spPr/>
    </dgm:pt>
    <dgm:pt modelId="{699D789D-D584-1849-AAC5-E13679AD996D}" type="pres">
      <dgm:prSet presAssocID="{EB2E0728-9D0D-4503-91C3-1A786E42369A}" presName="vert1" presStyleCnt="0"/>
      <dgm:spPr/>
    </dgm:pt>
  </dgm:ptLst>
  <dgm:cxnLst>
    <dgm:cxn modelId="{0D098F09-120D-4C5E-82EB-B858815390AF}" srcId="{B2A67246-BCB2-4FF8-9D41-7A98C7A953E4}" destId="{EB2E0728-9D0D-4503-91C3-1A786E42369A}" srcOrd="3" destOrd="0" parTransId="{B0DCE6D7-BC3C-47D8-8CD2-1B3D7813EAD6}" sibTransId="{18EE65C2-85B1-4F20-9856-DCD03D38FEF6}"/>
    <dgm:cxn modelId="{36D61327-B6FC-43EE-BF81-5F98190DA8B9}" srcId="{B2A67246-BCB2-4FF8-9D41-7A98C7A953E4}" destId="{55F7B285-A1DD-4B0A-90DD-5CF63B589695}" srcOrd="0" destOrd="0" parTransId="{8620BFBE-F717-4426-BEE5-7D93FE1E8096}" sibTransId="{5807B59F-C8DD-4E55-B084-22C01A01FF9A}"/>
    <dgm:cxn modelId="{14451E3A-D423-5044-965E-B2FF3E3E68C2}" type="presOf" srcId="{B2A67246-BCB2-4FF8-9D41-7A98C7A953E4}" destId="{8285AE28-20A0-7646-97BA-CFC18504E34E}" srcOrd="0" destOrd="0" presId="urn:microsoft.com/office/officeart/2008/layout/LinedList"/>
    <dgm:cxn modelId="{84B6BC59-93DB-C74C-8403-463BADF94C32}" type="presOf" srcId="{25928D84-EAE7-4F9F-904B-74D2F73FB7FC}" destId="{BEACF625-9522-4C4E-864C-EBAB74C819FE}" srcOrd="0" destOrd="0" presId="urn:microsoft.com/office/officeart/2008/layout/LinedList"/>
    <dgm:cxn modelId="{5727998F-C032-4F9D-B33B-6235E6040AEC}" srcId="{B2A67246-BCB2-4FF8-9D41-7A98C7A953E4}" destId="{B5E8E3DB-7108-48A4-B7C0-61F1A7DE088C}" srcOrd="1" destOrd="0" parTransId="{F6F68F26-0918-413A-8B4E-4B5AD0F57A4D}" sibTransId="{77131FC3-C14D-41C2-B1BC-27DCED941B52}"/>
    <dgm:cxn modelId="{B48F35AB-F510-3947-BF2B-2281ED1A3BFF}" type="presOf" srcId="{EB2E0728-9D0D-4503-91C3-1A786E42369A}" destId="{E6F7F754-F32A-4D4C-88AE-CE41CF9A70B5}" srcOrd="0" destOrd="0" presId="urn:microsoft.com/office/officeart/2008/layout/LinedList"/>
    <dgm:cxn modelId="{277B40C5-1B44-4A09-9392-EAA210E6DBB5}" srcId="{B2A67246-BCB2-4FF8-9D41-7A98C7A953E4}" destId="{25928D84-EAE7-4F9F-904B-74D2F73FB7FC}" srcOrd="2" destOrd="0" parTransId="{CD0FDB6C-9840-4563-A710-20F48D49048C}" sibTransId="{FCDA5C5A-0C5B-4B8A-8886-DCCA9D17B81D}"/>
    <dgm:cxn modelId="{5C72DCD2-C490-1D4C-8BE0-EECF442C2F26}" type="presOf" srcId="{B5E8E3DB-7108-48A4-B7C0-61F1A7DE088C}" destId="{11DE2421-F2CF-EA44-A6EF-77C8EA0D1DB9}" srcOrd="0" destOrd="0" presId="urn:microsoft.com/office/officeart/2008/layout/LinedList"/>
    <dgm:cxn modelId="{45A365E2-5EC7-8946-87B2-D8332CC8C9D6}" type="presOf" srcId="{55F7B285-A1DD-4B0A-90DD-5CF63B589695}" destId="{038F4B66-75BF-BE4E-A4A6-A774398B56B3}" srcOrd="0" destOrd="0" presId="urn:microsoft.com/office/officeart/2008/layout/LinedList"/>
    <dgm:cxn modelId="{E8DB569D-9FDD-9A4A-8F8F-671D6F4FB20F}" type="presParOf" srcId="{8285AE28-20A0-7646-97BA-CFC18504E34E}" destId="{4827EBE7-A8F9-1F41-AF44-11844315FD23}" srcOrd="0" destOrd="0" presId="urn:microsoft.com/office/officeart/2008/layout/LinedList"/>
    <dgm:cxn modelId="{B6144E12-B462-F749-B474-CA80DE7C753E}" type="presParOf" srcId="{8285AE28-20A0-7646-97BA-CFC18504E34E}" destId="{A72F343C-6AFA-A34B-B759-54F97BE4F81E}" srcOrd="1" destOrd="0" presId="urn:microsoft.com/office/officeart/2008/layout/LinedList"/>
    <dgm:cxn modelId="{D1DD9D4C-9D31-BA40-9146-44606D600E44}" type="presParOf" srcId="{A72F343C-6AFA-A34B-B759-54F97BE4F81E}" destId="{038F4B66-75BF-BE4E-A4A6-A774398B56B3}" srcOrd="0" destOrd="0" presId="urn:microsoft.com/office/officeart/2008/layout/LinedList"/>
    <dgm:cxn modelId="{7BDD94CB-CBCD-6442-B36C-62875CA483D2}" type="presParOf" srcId="{A72F343C-6AFA-A34B-B759-54F97BE4F81E}" destId="{00CDECF9-C0BB-344C-A2B1-19B21DD0DD73}" srcOrd="1" destOrd="0" presId="urn:microsoft.com/office/officeart/2008/layout/LinedList"/>
    <dgm:cxn modelId="{0BA6F308-8A23-A845-B1A9-1F11223271D7}" type="presParOf" srcId="{8285AE28-20A0-7646-97BA-CFC18504E34E}" destId="{5862CA32-63DC-6D4F-9375-C5A8E1DEF6A5}" srcOrd="2" destOrd="0" presId="urn:microsoft.com/office/officeart/2008/layout/LinedList"/>
    <dgm:cxn modelId="{941F50CF-9765-FD47-BC4D-EA1A1E5A0863}" type="presParOf" srcId="{8285AE28-20A0-7646-97BA-CFC18504E34E}" destId="{16BE5808-D9AC-B345-AAD3-5C4DDC29A06A}" srcOrd="3" destOrd="0" presId="urn:microsoft.com/office/officeart/2008/layout/LinedList"/>
    <dgm:cxn modelId="{F8B3B151-37BA-C244-A3C7-553B1E571DE9}" type="presParOf" srcId="{16BE5808-D9AC-B345-AAD3-5C4DDC29A06A}" destId="{11DE2421-F2CF-EA44-A6EF-77C8EA0D1DB9}" srcOrd="0" destOrd="0" presId="urn:microsoft.com/office/officeart/2008/layout/LinedList"/>
    <dgm:cxn modelId="{838932B7-1222-9245-B92D-3F0251C1A140}" type="presParOf" srcId="{16BE5808-D9AC-B345-AAD3-5C4DDC29A06A}" destId="{DE03E6C5-E7C6-6647-9DEC-F570881BAFF6}" srcOrd="1" destOrd="0" presId="urn:microsoft.com/office/officeart/2008/layout/LinedList"/>
    <dgm:cxn modelId="{EB61C28E-7B49-A44B-80CD-BAD73B069318}" type="presParOf" srcId="{8285AE28-20A0-7646-97BA-CFC18504E34E}" destId="{6FC868B8-CDEC-7D43-BAD8-2B8185EF675B}" srcOrd="4" destOrd="0" presId="urn:microsoft.com/office/officeart/2008/layout/LinedList"/>
    <dgm:cxn modelId="{414DC4EA-EE3B-5444-972B-A5FBCF8CBEF2}" type="presParOf" srcId="{8285AE28-20A0-7646-97BA-CFC18504E34E}" destId="{48E4C27B-C8CD-1E49-8E85-EAD5B5424603}" srcOrd="5" destOrd="0" presId="urn:microsoft.com/office/officeart/2008/layout/LinedList"/>
    <dgm:cxn modelId="{36C74B7B-495E-4848-A343-3BFC2AE6166E}" type="presParOf" srcId="{48E4C27B-C8CD-1E49-8E85-EAD5B5424603}" destId="{BEACF625-9522-4C4E-864C-EBAB74C819FE}" srcOrd="0" destOrd="0" presId="urn:microsoft.com/office/officeart/2008/layout/LinedList"/>
    <dgm:cxn modelId="{81D807F9-F9A2-2244-A7E7-7CAE26AF15E2}" type="presParOf" srcId="{48E4C27B-C8CD-1E49-8E85-EAD5B5424603}" destId="{40B331B5-E9BC-4848-9345-D8E19AD0AF8D}" srcOrd="1" destOrd="0" presId="urn:microsoft.com/office/officeart/2008/layout/LinedList"/>
    <dgm:cxn modelId="{82A9A8E3-8D2F-AE40-84B1-4D4275A2EC61}" type="presParOf" srcId="{8285AE28-20A0-7646-97BA-CFC18504E34E}" destId="{5529908A-0E4A-0343-B3BD-8D8D0738869A}" srcOrd="6" destOrd="0" presId="urn:microsoft.com/office/officeart/2008/layout/LinedList"/>
    <dgm:cxn modelId="{B36D29D1-8C15-E94F-A8CF-A544AC8EB4D8}" type="presParOf" srcId="{8285AE28-20A0-7646-97BA-CFC18504E34E}" destId="{B3498BF6-FEA0-E94C-BBB0-87301EBEE73E}" srcOrd="7" destOrd="0" presId="urn:microsoft.com/office/officeart/2008/layout/LinedList"/>
    <dgm:cxn modelId="{DC0AC5E2-E905-2B47-9087-AE9DCE5301FA}" type="presParOf" srcId="{B3498BF6-FEA0-E94C-BBB0-87301EBEE73E}" destId="{E6F7F754-F32A-4D4C-88AE-CE41CF9A70B5}" srcOrd="0" destOrd="0" presId="urn:microsoft.com/office/officeart/2008/layout/LinedList"/>
    <dgm:cxn modelId="{D3F68BA7-E9FE-504E-8F28-CF4FA25AFA0F}" type="presParOf" srcId="{B3498BF6-FEA0-E94C-BBB0-87301EBEE73E}" destId="{699D789D-D584-1849-AAC5-E13679AD996D}"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D98E9D-FFAE-5140-91D3-D1FD948D2667}">
      <dsp:nvSpPr>
        <dsp:cNvPr id="0" name=""/>
        <dsp:cNvSpPr/>
      </dsp:nvSpPr>
      <dsp:spPr>
        <a:xfrm>
          <a:off x="189116" y="-9964"/>
          <a:ext cx="4304760" cy="4304760"/>
        </a:xfrm>
        <a:prstGeom prst="circularArrow">
          <a:avLst>
            <a:gd name="adj1" fmla="val 5544"/>
            <a:gd name="adj2" fmla="val 330680"/>
            <a:gd name="adj3" fmla="val 14803458"/>
            <a:gd name="adj4" fmla="val 16787209"/>
            <a:gd name="adj5" fmla="val 5757"/>
          </a:avLst>
        </a:prstGeom>
        <a:solidFill>
          <a:schemeClr val="accent1">
            <a:tint val="40000"/>
            <a:hueOff val="0"/>
            <a:satOff val="0"/>
            <a:lumOff val="0"/>
            <a:alphaOff val="0"/>
          </a:schemeClr>
        </a:solidFill>
        <a:ln>
          <a:noFill/>
        </a:ln>
        <a:effectLst>
          <a:innerShdw blurRad="50800" dist="25400" dir="13500000">
            <a:srgbClr val="000000">
              <a:alpha val="55000"/>
            </a:srgbClr>
          </a:innerShdw>
        </a:effectLst>
      </dsp:spPr>
      <dsp:style>
        <a:lnRef idx="0">
          <a:scrgbClr r="0" g="0" b="0"/>
        </a:lnRef>
        <a:fillRef idx="1">
          <a:scrgbClr r="0" g="0" b="0"/>
        </a:fillRef>
        <a:effectRef idx="2">
          <a:scrgbClr r="0" g="0" b="0"/>
        </a:effectRef>
        <a:fontRef idx="minor"/>
      </dsp:style>
    </dsp:sp>
    <dsp:sp modelId="{14FE4714-6164-7847-B805-D13993830409}">
      <dsp:nvSpPr>
        <dsp:cNvPr id="0" name=""/>
        <dsp:cNvSpPr/>
      </dsp:nvSpPr>
      <dsp:spPr>
        <a:xfrm>
          <a:off x="1809858" y="42965"/>
          <a:ext cx="1063277" cy="531638"/>
        </a:xfrm>
        <a:prstGeom prst="round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About Malware</a:t>
          </a:r>
        </a:p>
      </dsp:txBody>
      <dsp:txXfrm>
        <a:off x="1835810" y="68917"/>
        <a:ext cx="1011373" cy="479734"/>
      </dsp:txXfrm>
    </dsp:sp>
    <dsp:sp modelId="{F69422A2-C061-D648-9247-46AF4B38B916}">
      <dsp:nvSpPr>
        <dsp:cNvPr id="0" name=""/>
        <dsp:cNvSpPr/>
      </dsp:nvSpPr>
      <dsp:spPr>
        <a:xfrm>
          <a:off x="2989835" y="472441"/>
          <a:ext cx="1063277" cy="531638"/>
        </a:xfrm>
        <a:prstGeom prst="round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Project Objective and Dataset</a:t>
          </a:r>
        </a:p>
      </dsp:txBody>
      <dsp:txXfrm>
        <a:off x="3015787" y="498393"/>
        <a:ext cx="1011373" cy="479734"/>
      </dsp:txXfrm>
    </dsp:sp>
    <dsp:sp modelId="{B17B1960-F553-7B48-AD49-B83C3CAC9AFD}">
      <dsp:nvSpPr>
        <dsp:cNvPr id="0" name=""/>
        <dsp:cNvSpPr/>
      </dsp:nvSpPr>
      <dsp:spPr>
        <a:xfrm>
          <a:off x="3617688" y="1559914"/>
          <a:ext cx="1063277" cy="531638"/>
        </a:xfrm>
        <a:prstGeom prst="round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Data Pre-Processing</a:t>
          </a:r>
        </a:p>
      </dsp:txBody>
      <dsp:txXfrm>
        <a:off x="3643640" y="1585866"/>
        <a:ext cx="1011373" cy="479734"/>
      </dsp:txXfrm>
    </dsp:sp>
    <dsp:sp modelId="{77DC6AFF-D2BA-4D42-91B1-211C98572809}">
      <dsp:nvSpPr>
        <dsp:cNvPr id="0" name=""/>
        <dsp:cNvSpPr/>
      </dsp:nvSpPr>
      <dsp:spPr>
        <a:xfrm>
          <a:off x="3399637" y="2796543"/>
          <a:ext cx="1063277" cy="531638"/>
        </a:xfrm>
        <a:prstGeom prst="round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Procedures</a:t>
          </a:r>
        </a:p>
      </dsp:txBody>
      <dsp:txXfrm>
        <a:off x="3425589" y="2822495"/>
        <a:ext cx="1011373" cy="479734"/>
      </dsp:txXfrm>
    </dsp:sp>
    <dsp:sp modelId="{5D05435E-1E34-7244-9A7A-2A0AFF03902F}">
      <dsp:nvSpPr>
        <dsp:cNvPr id="0" name=""/>
        <dsp:cNvSpPr/>
      </dsp:nvSpPr>
      <dsp:spPr>
        <a:xfrm>
          <a:off x="2437711" y="3603695"/>
          <a:ext cx="1063277" cy="531638"/>
        </a:xfrm>
        <a:prstGeom prst="round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Business Use Cases</a:t>
          </a:r>
        </a:p>
      </dsp:txBody>
      <dsp:txXfrm>
        <a:off x="2463663" y="3629647"/>
        <a:ext cx="1011373" cy="479734"/>
      </dsp:txXfrm>
    </dsp:sp>
    <dsp:sp modelId="{6740A84D-80EA-3F44-A7C2-BB0FB43CC337}">
      <dsp:nvSpPr>
        <dsp:cNvPr id="0" name=""/>
        <dsp:cNvSpPr/>
      </dsp:nvSpPr>
      <dsp:spPr>
        <a:xfrm>
          <a:off x="1182005" y="3603695"/>
          <a:ext cx="1063277" cy="531638"/>
        </a:xfrm>
        <a:prstGeom prst="round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Hypothesis 1</a:t>
          </a:r>
        </a:p>
      </dsp:txBody>
      <dsp:txXfrm>
        <a:off x="1207957" y="3629647"/>
        <a:ext cx="1011373" cy="479734"/>
      </dsp:txXfrm>
    </dsp:sp>
    <dsp:sp modelId="{2518F897-BBBA-9E4D-9CD3-CDAE231204E9}">
      <dsp:nvSpPr>
        <dsp:cNvPr id="0" name=""/>
        <dsp:cNvSpPr/>
      </dsp:nvSpPr>
      <dsp:spPr>
        <a:xfrm>
          <a:off x="220079" y="2796543"/>
          <a:ext cx="1063277" cy="531638"/>
        </a:xfrm>
        <a:prstGeom prst="round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Hypothesis 2</a:t>
          </a:r>
        </a:p>
      </dsp:txBody>
      <dsp:txXfrm>
        <a:off x="246031" y="2822495"/>
        <a:ext cx="1011373" cy="479734"/>
      </dsp:txXfrm>
    </dsp:sp>
    <dsp:sp modelId="{FE7E374B-88A0-2E44-BEB5-7C5678A853B0}">
      <dsp:nvSpPr>
        <dsp:cNvPr id="0" name=""/>
        <dsp:cNvSpPr/>
      </dsp:nvSpPr>
      <dsp:spPr>
        <a:xfrm>
          <a:off x="2028" y="1559914"/>
          <a:ext cx="1063277" cy="531638"/>
        </a:xfrm>
        <a:prstGeom prst="round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Hypothesis 3</a:t>
          </a:r>
        </a:p>
      </dsp:txBody>
      <dsp:txXfrm>
        <a:off x="27980" y="1585866"/>
        <a:ext cx="1011373" cy="479734"/>
      </dsp:txXfrm>
    </dsp:sp>
    <dsp:sp modelId="{11AD369B-256E-B144-9C0C-A0DBDFE4FFF1}">
      <dsp:nvSpPr>
        <dsp:cNvPr id="0" name=""/>
        <dsp:cNvSpPr/>
      </dsp:nvSpPr>
      <dsp:spPr>
        <a:xfrm>
          <a:off x="629880" y="472441"/>
          <a:ext cx="1063277" cy="531638"/>
        </a:xfrm>
        <a:prstGeom prst="round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Conclusion</a:t>
          </a:r>
        </a:p>
      </dsp:txBody>
      <dsp:txXfrm>
        <a:off x="655832" y="498393"/>
        <a:ext cx="1011373" cy="4797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D012A5-BCBB-414B-BD31-6418E3E697B3}">
      <dsp:nvSpPr>
        <dsp:cNvPr id="0" name=""/>
        <dsp:cNvSpPr/>
      </dsp:nvSpPr>
      <dsp:spPr>
        <a:xfrm>
          <a:off x="0" y="2549"/>
          <a:ext cx="4682994" cy="112220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81483A-72B1-47FA-8A66-2DD1AD1EB1F1}">
      <dsp:nvSpPr>
        <dsp:cNvPr id="0" name=""/>
        <dsp:cNvSpPr/>
      </dsp:nvSpPr>
      <dsp:spPr>
        <a:xfrm>
          <a:off x="339466" y="255045"/>
          <a:ext cx="617816" cy="6172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539FBE-2770-40ED-99D9-86E637F96D95}">
      <dsp:nvSpPr>
        <dsp:cNvPr id="0" name=""/>
        <dsp:cNvSpPr/>
      </dsp:nvSpPr>
      <dsp:spPr>
        <a:xfrm>
          <a:off x="1296750" y="2549"/>
          <a:ext cx="3346966" cy="1192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190" tIns="126190" rIns="126190" bIns="126190" numCol="1" spcCol="1270" anchor="ctr" anchorCtr="0">
          <a:noAutofit/>
        </a:bodyPr>
        <a:lstStyle/>
        <a:p>
          <a:pPr marL="0" lvl="0" indent="0" algn="l" defTabSz="622300">
            <a:lnSpc>
              <a:spcPct val="90000"/>
            </a:lnSpc>
            <a:spcBef>
              <a:spcPct val="0"/>
            </a:spcBef>
            <a:spcAft>
              <a:spcPct val="35000"/>
            </a:spcAft>
            <a:buNone/>
          </a:pPr>
          <a:r>
            <a:rPr lang="en-US" sz="1400" kern="1200" dirty="0"/>
            <a:t>Malware is one of the most serious security threats and spreads autonomously through vulnerabilities or carelessness of users. </a:t>
          </a:r>
        </a:p>
      </dsp:txBody>
      <dsp:txXfrm>
        <a:off x="1296750" y="2549"/>
        <a:ext cx="3346966" cy="1192342"/>
      </dsp:txXfrm>
    </dsp:sp>
    <dsp:sp modelId="{E0BEB6D1-AFE0-4CCA-816E-1A5CE9B12034}">
      <dsp:nvSpPr>
        <dsp:cNvPr id="0" name=""/>
        <dsp:cNvSpPr/>
      </dsp:nvSpPr>
      <dsp:spPr>
        <a:xfrm>
          <a:off x="0" y="1492978"/>
          <a:ext cx="4682994" cy="112220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EB4BA2-77B1-4CC6-A4D4-AABDDE1F5D2F}">
      <dsp:nvSpPr>
        <dsp:cNvPr id="0" name=""/>
        <dsp:cNvSpPr/>
      </dsp:nvSpPr>
      <dsp:spPr>
        <a:xfrm>
          <a:off x="339466" y="1745474"/>
          <a:ext cx="617816" cy="6172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D3BDDCE-F59E-44CF-BB7F-5A8D008B1ED1}">
      <dsp:nvSpPr>
        <dsp:cNvPr id="0" name=""/>
        <dsp:cNvSpPr/>
      </dsp:nvSpPr>
      <dsp:spPr>
        <a:xfrm>
          <a:off x="1296750" y="1492978"/>
          <a:ext cx="3346966" cy="1192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190" tIns="126190" rIns="126190" bIns="126190" numCol="1" spcCol="1270" anchor="ctr" anchorCtr="0">
          <a:noAutofit/>
        </a:bodyPr>
        <a:lstStyle/>
        <a:p>
          <a:pPr marL="0" lvl="0" indent="0" algn="l" defTabSz="622300">
            <a:lnSpc>
              <a:spcPct val="90000"/>
            </a:lnSpc>
            <a:spcBef>
              <a:spcPct val="0"/>
            </a:spcBef>
            <a:spcAft>
              <a:spcPct val="35000"/>
            </a:spcAft>
            <a:buNone/>
          </a:pPr>
          <a:r>
            <a:rPr lang="en-US" sz="1400" kern="1200"/>
            <a:t>To protect a computer from infection or remove malware from a compromised computer system, it is essential to accurately detect malware.</a:t>
          </a:r>
        </a:p>
      </dsp:txBody>
      <dsp:txXfrm>
        <a:off x="1296750" y="1492978"/>
        <a:ext cx="3346966" cy="1192342"/>
      </dsp:txXfrm>
    </dsp:sp>
    <dsp:sp modelId="{0A42E532-1707-4CDB-A05A-B1CE5EBC40F3}">
      <dsp:nvSpPr>
        <dsp:cNvPr id="0" name=""/>
        <dsp:cNvSpPr/>
      </dsp:nvSpPr>
      <dsp:spPr>
        <a:xfrm>
          <a:off x="0" y="2983406"/>
          <a:ext cx="4682994" cy="112220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21A1DA-5F38-4ED4-9FE1-763432054742}">
      <dsp:nvSpPr>
        <dsp:cNvPr id="0" name=""/>
        <dsp:cNvSpPr/>
      </dsp:nvSpPr>
      <dsp:spPr>
        <a:xfrm>
          <a:off x="339466" y="3235902"/>
          <a:ext cx="617816" cy="6172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E2D7284-5EFA-464A-B1CA-A55CD04E091C}">
      <dsp:nvSpPr>
        <dsp:cNvPr id="0" name=""/>
        <dsp:cNvSpPr/>
      </dsp:nvSpPr>
      <dsp:spPr>
        <a:xfrm>
          <a:off x="1296750" y="2983406"/>
          <a:ext cx="3346966" cy="1192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190" tIns="126190" rIns="126190" bIns="126190" numCol="1" spcCol="1270" anchor="ctr" anchorCtr="0">
          <a:noAutofit/>
        </a:bodyPr>
        <a:lstStyle/>
        <a:p>
          <a:pPr marL="0" lvl="0" indent="0" algn="l" defTabSz="622300">
            <a:lnSpc>
              <a:spcPct val="90000"/>
            </a:lnSpc>
            <a:spcBef>
              <a:spcPct val="0"/>
            </a:spcBef>
            <a:spcAft>
              <a:spcPct val="35000"/>
            </a:spcAft>
            <a:buNone/>
          </a:pPr>
          <a:r>
            <a:rPr lang="en-US" sz="1400" kern="1200"/>
            <a:t>Malware detection focuses on practical methods that reliably and efficiently detect certain classes of malware. </a:t>
          </a:r>
        </a:p>
      </dsp:txBody>
      <dsp:txXfrm>
        <a:off x="1296750" y="2983406"/>
        <a:ext cx="3346966" cy="11923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FF5A5-04FD-7542-B557-0D7282D230F9}">
      <dsp:nvSpPr>
        <dsp:cNvPr id="0" name=""/>
        <dsp:cNvSpPr/>
      </dsp:nvSpPr>
      <dsp:spPr>
        <a:xfrm>
          <a:off x="0" y="1686"/>
          <a:ext cx="4534600" cy="0"/>
        </a:xfrm>
        <a:prstGeom prst="lin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w="9525" cap="rnd" cmpd="sng" algn="ctr">
          <a:solidFill>
            <a:schemeClr val="accent2">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855A065D-0DA7-6245-A48D-A3EAE49DB3FF}">
      <dsp:nvSpPr>
        <dsp:cNvPr id="0" name=""/>
        <dsp:cNvSpPr/>
      </dsp:nvSpPr>
      <dsp:spPr>
        <a:xfrm>
          <a:off x="0" y="1686"/>
          <a:ext cx="4534600" cy="1150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The Microsoft data set has been taken from Kaggle. Each row in this dataset corresponds to a machine, uniquely identified by a Machine Identifier.</a:t>
          </a:r>
        </a:p>
      </dsp:txBody>
      <dsp:txXfrm>
        <a:off x="0" y="1686"/>
        <a:ext cx="4534600" cy="1150341"/>
      </dsp:txXfrm>
    </dsp:sp>
    <dsp:sp modelId="{ABC07C61-8E75-C04E-BB89-BA1C5E46D48C}">
      <dsp:nvSpPr>
        <dsp:cNvPr id="0" name=""/>
        <dsp:cNvSpPr/>
      </dsp:nvSpPr>
      <dsp:spPr>
        <a:xfrm>
          <a:off x="0" y="1152028"/>
          <a:ext cx="4534600" cy="0"/>
        </a:xfrm>
        <a:prstGeom prst="line">
          <a:avLst/>
        </a:prstGeom>
        <a:gradFill rotWithShape="0">
          <a:gsLst>
            <a:gs pos="0">
              <a:schemeClr val="accent2">
                <a:hueOff val="-245438"/>
                <a:satOff val="19406"/>
                <a:lumOff val="-392"/>
                <a:alphaOff val="0"/>
                <a:tint val="96000"/>
                <a:lumMod val="104000"/>
              </a:schemeClr>
            </a:gs>
            <a:gs pos="100000">
              <a:schemeClr val="accent2">
                <a:hueOff val="-245438"/>
                <a:satOff val="19406"/>
                <a:lumOff val="-392"/>
                <a:alphaOff val="0"/>
                <a:shade val="84000"/>
                <a:lumMod val="84000"/>
              </a:schemeClr>
            </a:gs>
          </a:gsLst>
          <a:lin ang="5400000" scaled="0"/>
        </a:gradFill>
        <a:ln w="9525" cap="rnd" cmpd="sng" algn="ctr">
          <a:solidFill>
            <a:schemeClr val="accent2">
              <a:hueOff val="-245438"/>
              <a:satOff val="19406"/>
              <a:lumOff val="-392"/>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37265804-612A-2C4E-81AC-F5B6ED71052B}">
      <dsp:nvSpPr>
        <dsp:cNvPr id="0" name=""/>
        <dsp:cNvSpPr/>
      </dsp:nvSpPr>
      <dsp:spPr>
        <a:xfrm>
          <a:off x="0" y="1152028"/>
          <a:ext cx="4534600" cy="1150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Our data set comprises of 50,000 rows and 82 columns having different ranges and frequencies. Out of these some columns contain redundant data and some columns contain null values, also few columns are highly correlated. </a:t>
          </a:r>
        </a:p>
      </dsp:txBody>
      <dsp:txXfrm>
        <a:off x="0" y="1152028"/>
        <a:ext cx="4534600" cy="1150341"/>
      </dsp:txXfrm>
    </dsp:sp>
    <dsp:sp modelId="{BE72BE9B-E87F-4048-AF59-A83A99C6C513}">
      <dsp:nvSpPr>
        <dsp:cNvPr id="0" name=""/>
        <dsp:cNvSpPr/>
      </dsp:nvSpPr>
      <dsp:spPr>
        <a:xfrm>
          <a:off x="0" y="2302370"/>
          <a:ext cx="4534600" cy="0"/>
        </a:xfrm>
        <a:prstGeom prst="line">
          <a:avLst/>
        </a:prstGeom>
        <a:gradFill rotWithShape="0">
          <a:gsLst>
            <a:gs pos="0">
              <a:schemeClr val="accent2">
                <a:hueOff val="-490875"/>
                <a:satOff val="38812"/>
                <a:lumOff val="-784"/>
                <a:alphaOff val="0"/>
                <a:tint val="96000"/>
                <a:lumMod val="104000"/>
              </a:schemeClr>
            </a:gs>
            <a:gs pos="100000">
              <a:schemeClr val="accent2">
                <a:hueOff val="-490875"/>
                <a:satOff val="38812"/>
                <a:lumOff val="-784"/>
                <a:alphaOff val="0"/>
                <a:shade val="84000"/>
                <a:lumMod val="84000"/>
              </a:schemeClr>
            </a:gs>
          </a:gsLst>
          <a:lin ang="5400000" scaled="0"/>
        </a:gradFill>
        <a:ln w="9525" cap="rnd" cmpd="sng" algn="ctr">
          <a:solidFill>
            <a:schemeClr val="accent2">
              <a:hueOff val="-490875"/>
              <a:satOff val="38812"/>
              <a:lumOff val="-784"/>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567CCAC8-872B-DF4A-B577-D61594271216}">
      <dsp:nvSpPr>
        <dsp:cNvPr id="0" name=""/>
        <dsp:cNvSpPr/>
      </dsp:nvSpPr>
      <dsp:spPr>
        <a:xfrm>
          <a:off x="0" y="2302370"/>
          <a:ext cx="4534600" cy="1150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This dataset is not representative of Microsoft customers machines in the wild; it has been sampled to include a much larger proportion of malware machines</a:t>
          </a:r>
        </a:p>
      </dsp:txBody>
      <dsp:txXfrm>
        <a:off x="0" y="2302370"/>
        <a:ext cx="4534600" cy="1150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884D0-D7BB-F349-A62F-3C6F22FDECA9}">
      <dsp:nvSpPr>
        <dsp:cNvPr id="0" name=""/>
        <dsp:cNvSpPr/>
      </dsp:nvSpPr>
      <dsp:spPr>
        <a:xfrm>
          <a:off x="0" y="496575"/>
          <a:ext cx="2089546" cy="1326862"/>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433BA5-94F2-E343-88B7-FE1C5189919D}">
      <dsp:nvSpPr>
        <dsp:cNvPr id="0" name=""/>
        <dsp:cNvSpPr/>
      </dsp:nvSpPr>
      <dsp:spPr>
        <a:xfrm>
          <a:off x="232171" y="717139"/>
          <a:ext cx="2089546" cy="1326862"/>
        </a:xfrm>
        <a:prstGeom prst="roundRect">
          <a:avLst>
            <a:gd name="adj" fmla="val 10000"/>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Columns are skewed over value 1are below </a:t>
          </a:r>
          <a:r>
            <a:rPr lang="x-none" sz="1000" kern="1200"/>
            <a:t>’UacLuaenable’,’Firewall’,’AVProductsEnabled’,’IsProtected’, ’HasTpm’</a:t>
          </a:r>
          <a:r>
            <a:rPr lang="en-US" sz="1000" kern="1200" dirty="0"/>
            <a:t>.</a:t>
          </a:r>
        </a:p>
      </dsp:txBody>
      <dsp:txXfrm>
        <a:off x="271033" y="756001"/>
        <a:ext cx="2011822" cy="1249138"/>
      </dsp:txXfrm>
    </dsp:sp>
    <dsp:sp modelId="{DA40C656-6B0A-1049-A844-068A47B64498}">
      <dsp:nvSpPr>
        <dsp:cNvPr id="0" name=""/>
        <dsp:cNvSpPr/>
      </dsp:nvSpPr>
      <dsp:spPr>
        <a:xfrm>
          <a:off x="2553890" y="496575"/>
          <a:ext cx="2089546" cy="1326862"/>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0FE8FD-217D-F042-A646-F9FAFF53F32B}">
      <dsp:nvSpPr>
        <dsp:cNvPr id="0" name=""/>
        <dsp:cNvSpPr/>
      </dsp:nvSpPr>
      <dsp:spPr>
        <a:xfrm>
          <a:off x="2786062" y="717139"/>
          <a:ext cx="2089546" cy="1326862"/>
        </a:xfrm>
        <a:prstGeom prst="roundRect">
          <a:avLst>
            <a:gd name="adj" fmla="val 10000"/>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x-none" sz="1000" kern="1200"/>
            <a:t>’SMode’,’Census_IsPortableOperatingSystem’, ’Census_IsVir tualDevice’,’Census_IsPenCapable’ are also skewed on 0. ’Census_DeviceFamily’ are skwed on values like windows and desktop</a:t>
          </a:r>
          <a:r>
            <a:rPr lang="en-US" sz="1000" kern="1200" dirty="0"/>
            <a:t>.</a:t>
          </a:r>
        </a:p>
      </dsp:txBody>
      <dsp:txXfrm>
        <a:off x="2824924" y="756001"/>
        <a:ext cx="2011822" cy="1249138"/>
      </dsp:txXfrm>
    </dsp:sp>
    <dsp:sp modelId="{0B63CF03-416D-164D-84FE-5D184FE637A8}">
      <dsp:nvSpPr>
        <dsp:cNvPr id="0" name=""/>
        <dsp:cNvSpPr/>
      </dsp:nvSpPr>
      <dsp:spPr>
        <a:xfrm>
          <a:off x="5107781" y="496575"/>
          <a:ext cx="2089546" cy="1326862"/>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AB55C3-14EC-7847-BCBE-39B5A3D6300C}">
      <dsp:nvSpPr>
        <dsp:cNvPr id="0" name=""/>
        <dsp:cNvSpPr/>
      </dsp:nvSpPr>
      <dsp:spPr>
        <a:xfrm>
          <a:off x="5339953" y="717139"/>
          <a:ext cx="2089546" cy="1326862"/>
        </a:xfrm>
        <a:prstGeom prst="roundRect">
          <a:avLst>
            <a:gd name="adj" fmla="val 10000"/>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x-none" sz="1000" kern="1200"/>
            <a:t>’ProductName’ is skewed over ’windows defender’</a:t>
          </a:r>
          <a:r>
            <a:rPr lang="en-US" sz="1000" kern="1200" dirty="0"/>
            <a:t>.</a:t>
          </a:r>
        </a:p>
      </dsp:txBody>
      <dsp:txXfrm>
        <a:off x="5378815" y="756001"/>
        <a:ext cx="2011822" cy="12491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175C66-4489-EC44-BA41-FFA0EC4B18D6}">
      <dsp:nvSpPr>
        <dsp:cNvPr id="0" name=""/>
        <dsp:cNvSpPr/>
      </dsp:nvSpPr>
      <dsp:spPr>
        <a:xfrm>
          <a:off x="0" y="0"/>
          <a:ext cx="7429500"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50A196-6C7B-4744-8D9D-9479DA5EA593}">
      <dsp:nvSpPr>
        <dsp:cNvPr id="0" name=""/>
        <dsp:cNvSpPr/>
      </dsp:nvSpPr>
      <dsp:spPr>
        <a:xfrm>
          <a:off x="0" y="0"/>
          <a:ext cx="7429500" cy="635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Clustering is the task of dividing the population or data points into several groups such that data points in the same groups are more similar to other data points in the same group than those in other groups.</a:t>
          </a:r>
        </a:p>
      </dsp:txBody>
      <dsp:txXfrm>
        <a:off x="0" y="0"/>
        <a:ext cx="7429500" cy="635144"/>
      </dsp:txXfrm>
    </dsp:sp>
    <dsp:sp modelId="{25281457-A35E-074D-A5DC-3E4407FDE06B}">
      <dsp:nvSpPr>
        <dsp:cNvPr id="0" name=""/>
        <dsp:cNvSpPr/>
      </dsp:nvSpPr>
      <dsp:spPr>
        <a:xfrm>
          <a:off x="0" y="635144"/>
          <a:ext cx="7429500"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2263BB-CD09-DF44-976C-516E1732AD93}">
      <dsp:nvSpPr>
        <dsp:cNvPr id="0" name=""/>
        <dsp:cNvSpPr/>
      </dsp:nvSpPr>
      <dsp:spPr>
        <a:xfrm>
          <a:off x="0" y="635144"/>
          <a:ext cx="7429500" cy="635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A tree called a dendrogram to structure the data, hierarchical cluster analysis (HCA) is an intuitive way to perform data clustering when the number of clusters is unknown Apriori Algorithm. </a:t>
          </a:r>
        </a:p>
      </dsp:txBody>
      <dsp:txXfrm>
        <a:off x="0" y="635144"/>
        <a:ext cx="7429500" cy="635144"/>
      </dsp:txXfrm>
    </dsp:sp>
    <dsp:sp modelId="{3995E360-3896-D546-88FC-753D479773D4}">
      <dsp:nvSpPr>
        <dsp:cNvPr id="0" name=""/>
        <dsp:cNvSpPr/>
      </dsp:nvSpPr>
      <dsp:spPr>
        <a:xfrm>
          <a:off x="0" y="1270288"/>
          <a:ext cx="7429500"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4A77DE-9A90-2245-A124-F0051B6A143A}">
      <dsp:nvSpPr>
        <dsp:cNvPr id="0" name=""/>
        <dsp:cNvSpPr/>
      </dsp:nvSpPr>
      <dsp:spPr>
        <a:xfrm>
          <a:off x="0" y="1270288"/>
          <a:ext cx="7429500" cy="635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The K-means algorithm (or K-medoids, depending on the statistic applied) is an iterative method that starts with k cluster centers randomly chosen. </a:t>
          </a:r>
        </a:p>
      </dsp:txBody>
      <dsp:txXfrm>
        <a:off x="0" y="1270288"/>
        <a:ext cx="7429500" cy="635144"/>
      </dsp:txXfrm>
    </dsp:sp>
    <dsp:sp modelId="{B210C2C0-3CF2-8C49-A670-74924625CFEB}">
      <dsp:nvSpPr>
        <dsp:cNvPr id="0" name=""/>
        <dsp:cNvSpPr/>
      </dsp:nvSpPr>
      <dsp:spPr>
        <a:xfrm>
          <a:off x="0" y="1905432"/>
          <a:ext cx="7429500"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9E89D1-EFF0-4542-935A-F310693669C3}">
      <dsp:nvSpPr>
        <dsp:cNvPr id="0" name=""/>
        <dsp:cNvSpPr/>
      </dsp:nvSpPr>
      <dsp:spPr>
        <a:xfrm>
          <a:off x="0" y="1905432"/>
          <a:ext cx="7429500" cy="635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All observations are then associated to the closest cluster center and new centers are computed as the mean of the observations of a given cluster. </a:t>
          </a:r>
        </a:p>
      </dsp:txBody>
      <dsp:txXfrm>
        <a:off x="0" y="1905432"/>
        <a:ext cx="7429500" cy="6351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EBA3DC-60B8-0747-BA06-E9DA9C5F59C0}">
      <dsp:nvSpPr>
        <dsp:cNvPr id="0" name=""/>
        <dsp:cNvSpPr/>
      </dsp:nvSpPr>
      <dsp:spPr>
        <a:xfrm>
          <a:off x="0" y="1240"/>
          <a:ext cx="7429500"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F757A6-5E0F-7E40-AB69-B5309C8D66E8}">
      <dsp:nvSpPr>
        <dsp:cNvPr id="0" name=""/>
        <dsp:cNvSpPr/>
      </dsp:nvSpPr>
      <dsp:spPr>
        <a:xfrm>
          <a:off x="0" y="1240"/>
          <a:ext cx="7429500" cy="846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Classification models predict categorical class labels; and prediction models predict continuous valued functions. Classifications are discrete and do not imply order. Continuous, floating-point values would indicate a numerical, rather than a categorical, target.</a:t>
          </a:r>
        </a:p>
      </dsp:txBody>
      <dsp:txXfrm>
        <a:off x="0" y="1240"/>
        <a:ext cx="7429500" cy="846031"/>
      </dsp:txXfrm>
    </dsp:sp>
    <dsp:sp modelId="{7FF4D186-04CB-594F-867E-CDA1C16A702B}">
      <dsp:nvSpPr>
        <dsp:cNvPr id="0" name=""/>
        <dsp:cNvSpPr/>
      </dsp:nvSpPr>
      <dsp:spPr>
        <a:xfrm>
          <a:off x="0" y="847272"/>
          <a:ext cx="7429500" cy="0"/>
        </a:xfrm>
        <a:prstGeom prst="line">
          <a:avLst/>
        </a:prstGeom>
        <a:solidFill>
          <a:schemeClr val="accent2">
            <a:hueOff val="-245438"/>
            <a:satOff val="19406"/>
            <a:lumOff val="-392"/>
            <a:alphaOff val="0"/>
          </a:schemeClr>
        </a:solidFill>
        <a:ln w="19050" cap="rnd" cmpd="sng" algn="ctr">
          <a:solidFill>
            <a:schemeClr val="accent2">
              <a:hueOff val="-245438"/>
              <a:satOff val="19406"/>
              <a:lumOff val="-39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42698E-6766-E445-9048-E6433A31E958}">
      <dsp:nvSpPr>
        <dsp:cNvPr id="0" name=""/>
        <dsp:cNvSpPr/>
      </dsp:nvSpPr>
      <dsp:spPr>
        <a:xfrm>
          <a:off x="0" y="847272"/>
          <a:ext cx="7429500" cy="846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The simplest type of classification problem is binary classification. In binary classification, the target attribute has only two possible values: for example, high credit rating or low credit rating.</a:t>
          </a:r>
        </a:p>
      </dsp:txBody>
      <dsp:txXfrm>
        <a:off x="0" y="847272"/>
        <a:ext cx="7429500" cy="846031"/>
      </dsp:txXfrm>
    </dsp:sp>
    <dsp:sp modelId="{520CE9F8-79E0-1245-8093-7A672367CC59}">
      <dsp:nvSpPr>
        <dsp:cNvPr id="0" name=""/>
        <dsp:cNvSpPr/>
      </dsp:nvSpPr>
      <dsp:spPr>
        <a:xfrm>
          <a:off x="0" y="1693304"/>
          <a:ext cx="7429500" cy="0"/>
        </a:xfrm>
        <a:prstGeom prst="line">
          <a:avLst/>
        </a:prstGeom>
        <a:solidFill>
          <a:schemeClr val="accent2">
            <a:hueOff val="-490875"/>
            <a:satOff val="38812"/>
            <a:lumOff val="-784"/>
            <a:alphaOff val="0"/>
          </a:schemeClr>
        </a:solidFill>
        <a:ln w="19050" cap="rnd" cmpd="sng" algn="ctr">
          <a:solidFill>
            <a:schemeClr val="accent2">
              <a:hueOff val="-490875"/>
              <a:satOff val="38812"/>
              <a:lumOff val="-78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D52B63-D7F2-B543-8F38-EF5BC1598DEE}">
      <dsp:nvSpPr>
        <dsp:cNvPr id="0" name=""/>
        <dsp:cNvSpPr/>
      </dsp:nvSpPr>
      <dsp:spPr>
        <a:xfrm>
          <a:off x="0" y="1693304"/>
          <a:ext cx="7429500" cy="846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In the model build (training) process, a classification algorithm finds relationships between the values of the predictors and the values of the target. </a:t>
          </a:r>
        </a:p>
      </dsp:txBody>
      <dsp:txXfrm>
        <a:off x="0" y="1693304"/>
        <a:ext cx="7429500" cy="84603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27EBE7-A8F9-1F41-AF44-11844315FD23}">
      <dsp:nvSpPr>
        <dsp:cNvPr id="0" name=""/>
        <dsp:cNvSpPr/>
      </dsp:nvSpPr>
      <dsp:spPr>
        <a:xfrm>
          <a:off x="0" y="0"/>
          <a:ext cx="4534600" cy="0"/>
        </a:xfrm>
        <a:prstGeom prst="lin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w="9525" cap="rnd" cmpd="sng" algn="ctr">
          <a:solidFill>
            <a:schemeClr val="accent2">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038F4B66-75BF-BE4E-A4A6-A774398B56B3}">
      <dsp:nvSpPr>
        <dsp:cNvPr id="0" name=""/>
        <dsp:cNvSpPr/>
      </dsp:nvSpPr>
      <dsp:spPr>
        <a:xfrm>
          <a:off x="0" y="0"/>
          <a:ext cx="4534600" cy="863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Considering all the variables, or pruned variables from the overall dataset, we will build and compare various prediction model and try to find out which prediction model works best for the given dataset.</a:t>
          </a:r>
        </a:p>
      </dsp:txBody>
      <dsp:txXfrm>
        <a:off x="0" y="0"/>
        <a:ext cx="4534600" cy="863599"/>
      </dsp:txXfrm>
    </dsp:sp>
    <dsp:sp modelId="{5862CA32-63DC-6D4F-9375-C5A8E1DEF6A5}">
      <dsp:nvSpPr>
        <dsp:cNvPr id="0" name=""/>
        <dsp:cNvSpPr/>
      </dsp:nvSpPr>
      <dsp:spPr>
        <a:xfrm>
          <a:off x="0" y="863599"/>
          <a:ext cx="4534600" cy="0"/>
        </a:xfrm>
        <a:prstGeom prst="line">
          <a:avLst/>
        </a:prstGeom>
        <a:gradFill rotWithShape="0">
          <a:gsLst>
            <a:gs pos="0">
              <a:schemeClr val="accent2">
                <a:hueOff val="-163625"/>
                <a:satOff val="12937"/>
                <a:lumOff val="-261"/>
                <a:alphaOff val="0"/>
                <a:tint val="96000"/>
                <a:lumMod val="104000"/>
              </a:schemeClr>
            </a:gs>
            <a:gs pos="100000">
              <a:schemeClr val="accent2">
                <a:hueOff val="-163625"/>
                <a:satOff val="12937"/>
                <a:lumOff val="-261"/>
                <a:alphaOff val="0"/>
                <a:shade val="84000"/>
                <a:lumMod val="84000"/>
              </a:schemeClr>
            </a:gs>
          </a:gsLst>
          <a:lin ang="5400000" scaled="0"/>
        </a:gradFill>
        <a:ln w="9525" cap="rnd" cmpd="sng" algn="ctr">
          <a:solidFill>
            <a:schemeClr val="accent2">
              <a:hueOff val="-163625"/>
              <a:satOff val="12937"/>
              <a:lumOff val="-261"/>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11DE2421-F2CF-EA44-A6EF-77C8EA0D1DB9}">
      <dsp:nvSpPr>
        <dsp:cNvPr id="0" name=""/>
        <dsp:cNvSpPr/>
      </dsp:nvSpPr>
      <dsp:spPr>
        <a:xfrm>
          <a:off x="0" y="863599"/>
          <a:ext cx="4534600" cy="863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First model built using K nearest neighbour classification which separates data points into several classes to predict the classification. </a:t>
          </a:r>
        </a:p>
      </dsp:txBody>
      <dsp:txXfrm>
        <a:off x="0" y="863599"/>
        <a:ext cx="4534600" cy="863599"/>
      </dsp:txXfrm>
    </dsp:sp>
    <dsp:sp modelId="{6FC868B8-CDEC-7D43-BAD8-2B8185EF675B}">
      <dsp:nvSpPr>
        <dsp:cNvPr id="0" name=""/>
        <dsp:cNvSpPr/>
      </dsp:nvSpPr>
      <dsp:spPr>
        <a:xfrm>
          <a:off x="0" y="1727199"/>
          <a:ext cx="4534600" cy="0"/>
        </a:xfrm>
        <a:prstGeom prst="line">
          <a:avLst/>
        </a:prstGeom>
        <a:gradFill rotWithShape="0">
          <a:gsLst>
            <a:gs pos="0">
              <a:schemeClr val="accent2">
                <a:hueOff val="-327250"/>
                <a:satOff val="25875"/>
                <a:lumOff val="-523"/>
                <a:alphaOff val="0"/>
                <a:tint val="96000"/>
                <a:lumMod val="104000"/>
              </a:schemeClr>
            </a:gs>
            <a:gs pos="100000">
              <a:schemeClr val="accent2">
                <a:hueOff val="-327250"/>
                <a:satOff val="25875"/>
                <a:lumOff val="-523"/>
                <a:alphaOff val="0"/>
                <a:shade val="84000"/>
                <a:lumMod val="84000"/>
              </a:schemeClr>
            </a:gs>
          </a:gsLst>
          <a:lin ang="5400000" scaled="0"/>
        </a:gradFill>
        <a:ln w="9525" cap="rnd" cmpd="sng" algn="ctr">
          <a:solidFill>
            <a:schemeClr val="accent2">
              <a:hueOff val="-327250"/>
              <a:satOff val="25875"/>
              <a:lumOff val="-523"/>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BEACF625-9522-4C4E-864C-EBAB74C819FE}">
      <dsp:nvSpPr>
        <dsp:cNvPr id="0" name=""/>
        <dsp:cNvSpPr/>
      </dsp:nvSpPr>
      <dsp:spPr>
        <a:xfrm>
          <a:off x="0" y="1727199"/>
          <a:ext cx="4534600" cy="863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Model two built using classification tree which is running on data, we have created full grown tree and calculated accuracy of tree for training, validation and test data.</a:t>
          </a:r>
        </a:p>
      </dsp:txBody>
      <dsp:txXfrm>
        <a:off x="0" y="1727199"/>
        <a:ext cx="4534600" cy="863599"/>
      </dsp:txXfrm>
    </dsp:sp>
    <dsp:sp modelId="{5529908A-0E4A-0343-B3BD-8D8D0738869A}">
      <dsp:nvSpPr>
        <dsp:cNvPr id="0" name=""/>
        <dsp:cNvSpPr/>
      </dsp:nvSpPr>
      <dsp:spPr>
        <a:xfrm>
          <a:off x="0" y="2590799"/>
          <a:ext cx="4534600" cy="0"/>
        </a:xfrm>
        <a:prstGeom prst="line">
          <a:avLst/>
        </a:prstGeom>
        <a:gradFill rotWithShape="0">
          <a:gsLst>
            <a:gs pos="0">
              <a:schemeClr val="accent2">
                <a:hueOff val="-490875"/>
                <a:satOff val="38812"/>
                <a:lumOff val="-784"/>
                <a:alphaOff val="0"/>
                <a:tint val="96000"/>
                <a:lumMod val="104000"/>
              </a:schemeClr>
            </a:gs>
            <a:gs pos="100000">
              <a:schemeClr val="accent2">
                <a:hueOff val="-490875"/>
                <a:satOff val="38812"/>
                <a:lumOff val="-784"/>
                <a:alphaOff val="0"/>
                <a:shade val="84000"/>
                <a:lumMod val="84000"/>
              </a:schemeClr>
            </a:gs>
          </a:gsLst>
          <a:lin ang="5400000" scaled="0"/>
        </a:gradFill>
        <a:ln w="9525" cap="rnd" cmpd="sng" algn="ctr">
          <a:solidFill>
            <a:schemeClr val="accent2">
              <a:hueOff val="-490875"/>
              <a:satOff val="38812"/>
              <a:lumOff val="-784"/>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E6F7F754-F32A-4D4C-88AE-CE41CF9A70B5}">
      <dsp:nvSpPr>
        <dsp:cNvPr id="0" name=""/>
        <dsp:cNvSpPr/>
      </dsp:nvSpPr>
      <dsp:spPr>
        <a:xfrm>
          <a:off x="0" y="2590799"/>
          <a:ext cx="4534600" cy="863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Model three built using logistic regression in which we used the logistic function to output a value ranging from 0 to 1</a:t>
          </a:r>
        </a:p>
      </dsp:txBody>
      <dsp:txXfrm>
        <a:off x="0" y="2590799"/>
        <a:ext cx="4534600" cy="863599"/>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134e1dbc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5134e1dbc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134e1dbc3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134e1dbc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58d8835880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58d883588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8d883588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8d883588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8d8835880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8d8835880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8d8835880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8d883588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8d8835880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58d8835880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58d8835880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58d8835880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5135675e2a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5135675e2a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135675e2a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135675e2a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58d883588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58d883588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8d8835880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8d8835880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134e1dbc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134e1dbc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5135675e2a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5135675e2a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5135675e2a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5135675e2a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134e1db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134e1db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58d8835880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58d883588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135675e2a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135675e2a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134e1db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5134e1db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8d883588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58d883588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8d8835880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8d8835880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8d883588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8d883588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8d883588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8d883588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58d883588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58d883588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58d8835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58d8835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134e1dbc3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134e1dbc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5134e1dbc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5134e1dbc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5134e1dbc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5134e1dbc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13259" y="457201"/>
            <a:ext cx="6507167" cy="2400300"/>
          </a:xfrm>
        </p:spPr>
        <p:txBody>
          <a:bodyPr anchor="b">
            <a:normAutofit/>
          </a:bodyPr>
          <a:lstStyle>
            <a:lvl1pPr algn="ctr">
              <a:defRPr sz="36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313259" y="2914650"/>
            <a:ext cx="6507167" cy="1428750"/>
          </a:xfrm>
        </p:spPr>
        <p:txBody>
          <a:bodyPr anchor="t">
            <a:normAutofit/>
          </a:bodyPr>
          <a:lstStyle>
            <a:lvl1pPr marL="0" indent="0" algn="ctr">
              <a:buNone/>
              <a:defRPr sz="1575">
                <a:gradFill flip="none" rotWithShape="1">
                  <a:gsLst>
                    <a:gs pos="0">
                      <a:schemeClr val="tx1"/>
                    </a:gs>
                    <a:gs pos="100000">
                      <a:schemeClr val="tx1">
                        <a:lumMod val="75000"/>
                      </a:schemeClr>
                    </a:gs>
                  </a:gsLst>
                  <a:lin ang="5400000" scaled="0"/>
                  <a:tileRect/>
                </a:gra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3767880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3549649"/>
            <a:ext cx="7429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4847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56060" y="3974702"/>
            <a:ext cx="7429500" cy="370284"/>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6452169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343149"/>
          </a:xfrm>
        </p:spPr>
        <p:txBody>
          <a:bodyPr anchor="ctr">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856058" y="3257550"/>
            <a:ext cx="7429500" cy="1085850"/>
          </a:xfrm>
        </p:spPr>
        <p:txBody>
          <a:bodyPr anchor="ctr">
            <a:normAutofit/>
          </a:bodyPr>
          <a:lstStyle>
            <a:lvl1pPr marL="0" indent="0" algn="l">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613203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109" y="2514600"/>
            <a:ext cx="6629402"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856058" y="3257550"/>
            <a:ext cx="7429500" cy="1085850"/>
          </a:xfrm>
        </p:spPr>
        <p:txBody>
          <a:bodyPr vert="horz" lIns="91440" tIns="45720" rIns="91440" bIns="45720" rtlCol="0" anchor="ctr">
            <a:normAutofit/>
          </a:bodyPr>
          <a:lstStyle>
            <a:lvl1pPr>
              <a:buNone/>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6338250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9" y="2481436"/>
            <a:ext cx="7429500" cy="1101600"/>
          </a:xfrm>
        </p:spPr>
        <p:txBody>
          <a:bodyPr anchor="b">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856058" y="3583036"/>
            <a:ext cx="7429501" cy="645300"/>
          </a:xfrm>
        </p:spPr>
        <p:txBody>
          <a:bodyPr vert="horz" lIns="91440" tIns="45720" rIns="91440" bIns="45720" rtlCol="0" anchor="t">
            <a:normAutofit/>
          </a:bodyPr>
          <a:lstStyle>
            <a:lvl1pPr>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4650756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56059" y="2914650"/>
            <a:ext cx="7429500" cy="666750"/>
          </a:xfrm>
        </p:spPr>
        <p:txBody>
          <a:bodyPr vert="horz" lIns="91440" tIns="45720" rIns="91440" bIns="45720" rtlCol="0" anchor="b">
            <a:normAutofit/>
          </a:bodyPr>
          <a:lstStyle>
            <a:lvl1pPr>
              <a:buNone/>
              <a:defRPr lang="en-US" sz="1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56058" y="3581400"/>
            <a:ext cx="7429500" cy="76200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8422082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0573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856059" y="2628900"/>
            <a:ext cx="7429500" cy="628650"/>
          </a:xfrm>
        </p:spPr>
        <p:txBody>
          <a:bodyPr vert="horz" lIns="91440" tIns="45720" rIns="91440" bIns="45720" rtlCol="0" anchor="b">
            <a:normAutofit/>
          </a:bodyPr>
          <a:lstStyle>
            <a:lvl1pPr>
              <a:buNone/>
              <a:defRPr lang="en-US" sz="21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56058" y="3257550"/>
            <a:ext cx="7429500" cy="108585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0253255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856060" y="457200"/>
            <a:ext cx="7429499" cy="142875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870740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673" y="457200"/>
            <a:ext cx="1657886"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9" y="457200"/>
            <a:ext cx="5657850" cy="38862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8083788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67406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3431568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13260" y="2481436"/>
            <a:ext cx="6515100" cy="1101600"/>
          </a:xfrm>
        </p:spPr>
        <p:txBody>
          <a:bodyPr anchor="b"/>
          <a:lstStyle>
            <a:lvl1pPr algn="r">
              <a:defRPr sz="3000" b="0" cap="all"/>
            </a:lvl1pPr>
          </a:lstStyle>
          <a:p>
            <a:r>
              <a:rPr lang="en-US"/>
              <a:t>Click to edit Master title style</a:t>
            </a:r>
            <a:endParaRPr lang="en-US" dirty="0"/>
          </a:p>
        </p:txBody>
      </p:sp>
      <p:sp>
        <p:nvSpPr>
          <p:cNvPr id="3" name="Text Placeholder 2"/>
          <p:cNvSpPr>
            <a:spLocks noGrp="1"/>
          </p:cNvSpPr>
          <p:nvPr>
            <p:ph type="body" idx="1"/>
          </p:nvPr>
        </p:nvSpPr>
        <p:spPr>
          <a:xfrm>
            <a:off x="1313259" y="3583036"/>
            <a:ext cx="6515101" cy="645300"/>
          </a:xfrm>
        </p:spPr>
        <p:txBody>
          <a:bodyPr anchor="t">
            <a:normAutofit/>
          </a:bodyPr>
          <a:lstStyle>
            <a:lvl1pPr marL="0" indent="0" algn="r">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341233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9" y="2000250"/>
            <a:ext cx="3657600"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7959" y="2000250"/>
            <a:ext cx="3657600"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4819647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71961" y="1993900"/>
            <a:ext cx="3441698"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6059" y="2432447"/>
            <a:ext cx="3657600"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32350" y="2000250"/>
            <a:ext cx="34532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7959" y="2432447"/>
            <a:ext cx="3657601"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3518444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0744522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5767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2661841" cy="1028700"/>
          </a:xfrm>
        </p:spPr>
        <p:txBody>
          <a:bodyPr anchor="b">
            <a:normAutofit/>
          </a:bodyPr>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827859" y="457201"/>
            <a:ext cx="4457701" cy="38862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059" y="2228850"/>
            <a:ext cx="2661841" cy="137160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9723211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4000501" cy="1028700"/>
          </a:xfrm>
        </p:spPr>
        <p:txBody>
          <a:bodyPr anchor="b">
            <a:normAutofit/>
          </a:bodyPr>
          <a:lstStyle>
            <a:lvl1pPr algn="l">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575300" y="-13716"/>
            <a:ext cx="2457449" cy="517779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56059" y="2228850"/>
            <a:ext cx="4000501" cy="1371600"/>
          </a:xfrm>
        </p:spPr>
        <p:txBody>
          <a:bodyP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799409" y="4412457"/>
            <a:ext cx="685800" cy="273844"/>
          </a:xfrm>
        </p:spPr>
        <p:txBody>
          <a:bodyPr/>
          <a:lstStyle/>
          <a:p>
            <a:fld id="{B61BEF0D-F0BB-DE4B-95CE-6DB70DBA9567}" type="datetimeFigureOut">
              <a:rPr lang="en-US" dirty="0"/>
              <a:pPr/>
              <a:t>4/27/19</a:t>
            </a:fld>
            <a:endParaRPr lang="en-US" dirty="0"/>
          </a:p>
        </p:txBody>
      </p:sp>
      <p:sp>
        <p:nvSpPr>
          <p:cNvPr id="6" name="Footer Placeholder 5"/>
          <p:cNvSpPr>
            <a:spLocks noGrp="1"/>
          </p:cNvSpPr>
          <p:nvPr>
            <p:ph type="ftr" sz="quarter" idx="11"/>
          </p:nvPr>
        </p:nvSpPr>
        <p:spPr>
          <a:xfrm>
            <a:off x="856059" y="4412457"/>
            <a:ext cx="3829050" cy="273844"/>
          </a:xfrm>
        </p:spPr>
        <p:txBody>
          <a:bodyPr/>
          <a:lstStyle/>
          <a:p>
            <a:endParaRPr lang="en-US" dirty="0"/>
          </a:p>
        </p:txBody>
      </p:sp>
      <p:sp>
        <p:nvSpPr>
          <p:cNvPr id="7" name="Slide Number Placeholder 6"/>
          <p:cNvSpPr>
            <a:spLocks noGrp="1"/>
          </p:cNvSpPr>
          <p:nvPr>
            <p:ph type="sldNum" sz="quarter" idx="12"/>
          </p:nvPr>
        </p:nvSpPr>
        <p:spPr>
          <a:xfrm>
            <a:off x="8056960" y="4412457"/>
            <a:ext cx="2419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350244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6060" y="457200"/>
            <a:ext cx="7429499" cy="14287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6060" y="2000250"/>
            <a:ext cx="7429499" cy="234315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628209" y="4412457"/>
            <a:ext cx="1200150"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4/27/19</a:t>
            </a:fld>
            <a:endParaRPr lang="en-US" dirty="0"/>
          </a:p>
        </p:txBody>
      </p:sp>
      <p:sp>
        <p:nvSpPr>
          <p:cNvPr id="5" name="Footer Placeholder 4"/>
          <p:cNvSpPr>
            <a:spLocks noGrp="1"/>
          </p:cNvSpPr>
          <p:nvPr>
            <p:ph type="ftr" sz="quarter" idx="3"/>
          </p:nvPr>
        </p:nvSpPr>
        <p:spPr>
          <a:xfrm>
            <a:off x="856059" y="4412457"/>
            <a:ext cx="5657850" cy="273844"/>
          </a:xfrm>
          <a:prstGeom prst="rect">
            <a:avLst/>
          </a:prstGeom>
        </p:spPr>
        <p:txBody>
          <a:bodyPr vert="horz" lIns="91440" tIns="45720" rIns="91440" bIns="45720" rtlCol="0" anchor="ctr"/>
          <a:lstStyle>
            <a:lvl1pPr algn="l">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7885510" y="4412457"/>
            <a:ext cx="413375"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055016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sldNum="0" hdr="0" ftr="0" dt="0"/>
  <p:txStyles>
    <p:title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100000"/>
        <a:buFont typeface="Arial"/>
        <a:buChar char="•"/>
        <a:defRPr sz="15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100000"/>
        <a:buFont typeface="Arial"/>
        <a:buChar char="•"/>
        <a:defRPr sz="13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slideLayout" Target="../slideLayouts/slideLayout18.xml"/><Relationship Id="rId7" Type="http://schemas.openxmlformats.org/officeDocument/2006/relationships/diagramLayout" Target="../diagrams/layout5.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Data" Target="../diagrams/data5.xml"/><Relationship Id="rId11" Type="http://schemas.openxmlformats.org/officeDocument/2006/relationships/image" Target="../media/image3.png"/><Relationship Id="rId5" Type="http://schemas.openxmlformats.org/officeDocument/2006/relationships/image" Target="../media/image1.jpeg"/><Relationship Id="rId10" Type="http://schemas.microsoft.com/office/2007/relationships/diagramDrawing" Target="../diagrams/drawing5.xml"/><Relationship Id="rId4" Type="http://schemas.openxmlformats.org/officeDocument/2006/relationships/notesSlide" Target="../notesSlides/notesSlide14.xml"/><Relationship Id="rId9" Type="http://schemas.openxmlformats.org/officeDocument/2006/relationships/diagramColors" Target="../diagrams/colors5.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slideLayout" Target="../slideLayouts/slideLayout18.xml"/><Relationship Id="rId7" Type="http://schemas.openxmlformats.org/officeDocument/2006/relationships/diagramLayout" Target="../diagrams/layout6.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diagramData" Target="../diagrams/data6.xml"/><Relationship Id="rId11" Type="http://schemas.openxmlformats.org/officeDocument/2006/relationships/image" Target="../media/image3.png"/><Relationship Id="rId5" Type="http://schemas.openxmlformats.org/officeDocument/2006/relationships/image" Target="../media/image1.jpeg"/><Relationship Id="rId10" Type="http://schemas.microsoft.com/office/2007/relationships/diagramDrawing" Target="../diagrams/drawing6.xml"/><Relationship Id="rId4" Type="http://schemas.openxmlformats.org/officeDocument/2006/relationships/notesSlide" Target="../notesSlides/notesSlide15.xml"/><Relationship Id="rId9" Type="http://schemas.openxmlformats.org/officeDocument/2006/relationships/diagramColors" Target="../diagrams/colors6.xml"/></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8.xml"/><Relationship Id="rId7" Type="http://schemas.openxmlformats.org/officeDocument/2006/relationships/image" Target="../media/image18.sv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7.png"/><Relationship Id="rId5" Type="http://schemas.openxmlformats.org/officeDocument/2006/relationships/image" Target="../media/image1.jpe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slideLayout" Target="../slideLayouts/slideLayout18.xml"/><Relationship Id="rId7" Type="http://schemas.openxmlformats.org/officeDocument/2006/relationships/diagramLayout" Target="../diagrams/layout7.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diagramData" Target="../diagrams/data7.xml"/><Relationship Id="rId11" Type="http://schemas.openxmlformats.org/officeDocument/2006/relationships/image" Target="../media/image3.png"/><Relationship Id="rId5" Type="http://schemas.openxmlformats.org/officeDocument/2006/relationships/image" Target="../media/image1.jpeg"/><Relationship Id="rId10" Type="http://schemas.microsoft.com/office/2007/relationships/diagramDrawing" Target="../diagrams/drawing7.xml"/><Relationship Id="rId4" Type="http://schemas.openxmlformats.org/officeDocument/2006/relationships/notesSlide" Target="../notesSlides/notesSlide17.xml"/><Relationship Id="rId9" Type="http://schemas.openxmlformats.org/officeDocument/2006/relationships/diagramColors" Target="../diagrams/colors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18.xml"/><Relationship Id="rId7" Type="http://schemas.openxmlformats.org/officeDocument/2006/relationships/diagramLayout" Target="../diagrams/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Data" Target="../diagrams/data1.xml"/><Relationship Id="rId11" Type="http://schemas.openxmlformats.org/officeDocument/2006/relationships/image" Target="../media/image3.png"/><Relationship Id="rId5" Type="http://schemas.openxmlformats.org/officeDocument/2006/relationships/image" Target="../media/image1.jpeg"/><Relationship Id="rId10" Type="http://schemas.microsoft.com/office/2007/relationships/diagramDrawing" Target="../diagrams/drawing1.xml"/><Relationship Id="rId4" Type="http://schemas.openxmlformats.org/officeDocument/2006/relationships/notesSlide" Target="../notesSlides/notesSlide2.xml"/><Relationship Id="rId9"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8.xml"/><Relationship Id="rId7" Type="http://schemas.openxmlformats.org/officeDocument/2006/relationships/image" Target="../media/image23.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2.png"/><Relationship Id="rId11" Type="http://schemas.openxmlformats.org/officeDocument/2006/relationships/image" Target="../media/image3.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notesSlide" Target="../notesSlides/notesSlide18.xml"/><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8.xml"/><Relationship Id="rId7" Type="http://schemas.openxmlformats.org/officeDocument/2006/relationships/image" Target="../media/image28.sv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7.png"/><Relationship Id="rId5" Type="http://schemas.openxmlformats.org/officeDocument/2006/relationships/image" Target="../media/image1.jpe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png"/><Relationship Id="rId5" Type="http://schemas.openxmlformats.org/officeDocument/2006/relationships/image" Target="../media/image29.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3.png"/><Relationship Id="rId5" Type="http://schemas.openxmlformats.org/officeDocument/2006/relationships/image" Target="../media/image30.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png"/><Relationship Id="rId5" Type="http://schemas.openxmlformats.org/officeDocument/2006/relationships/image" Target="../media/image31.png"/><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3.png"/><Relationship Id="rId5" Type="http://schemas.openxmlformats.org/officeDocument/2006/relationships/image" Target="../media/image32.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3.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slideLayout" Target="../slideLayouts/slideLayout18.xml"/><Relationship Id="rId7" Type="http://schemas.openxmlformats.org/officeDocument/2006/relationships/diagramLayout" Target="../diagrams/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Data" Target="../diagrams/data2.xml"/><Relationship Id="rId11" Type="http://schemas.openxmlformats.org/officeDocument/2006/relationships/image" Target="../media/image3.png"/><Relationship Id="rId5" Type="http://schemas.openxmlformats.org/officeDocument/2006/relationships/image" Target="../media/image1.jpeg"/><Relationship Id="rId10" Type="http://schemas.microsoft.com/office/2007/relationships/diagramDrawing" Target="../diagrams/drawing2.xml"/><Relationship Id="rId4" Type="http://schemas.openxmlformats.org/officeDocument/2006/relationships/notesSlide" Target="../notesSlides/notesSlide3.xml"/><Relationship Id="rId9" Type="http://schemas.openxmlformats.org/officeDocument/2006/relationships/diagramColors" Target="../diagrams/colors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8" Type="http://schemas.openxmlformats.org/officeDocument/2006/relationships/hyperlink" Target="https://docs.oracle.com/cd/B28359_01/datamine.111/b28129/classify.htmDMCON00" TargetMode="External"/><Relationship Id="rId3" Type="http://schemas.openxmlformats.org/officeDocument/2006/relationships/slideLayout" Target="../slideLayouts/slideLayout18.xml"/><Relationship Id="rId7" Type="http://schemas.openxmlformats.org/officeDocument/2006/relationships/hyperlink" Target="http://santini.se/teaching/ml/2016/Lect_10/10c_UnsupervisedMethods.pdf" TargetMode="Externa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hyperlink" Target="https://www.kaggle.com/c/microsoft-malware-prediction/data" TargetMode="External"/><Relationship Id="rId11" Type="http://schemas.openxmlformats.org/officeDocument/2006/relationships/image" Target="../media/image3.png"/><Relationship Id="rId5" Type="http://schemas.openxmlformats.org/officeDocument/2006/relationships/image" Target="../media/image1.jpeg"/><Relationship Id="rId10" Type="http://schemas.openxmlformats.org/officeDocument/2006/relationships/hyperlink" Target="http://www.datapine.com/" TargetMode="External"/><Relationship Id="rId4" Type="http://schemas.openxmlformats.org/officeDocument/2006/relationships/notesSlide" Target="../notesSlides/notesSlide29.xml"/><Relationship Id="rId9" Type="http://schemas.openxmlformats.org/officeDocument/2006/relationships/hyperlink" Target="http://www.ncbi.nlm.nih.gov/" TargetMode="Externa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3.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slideLayout" Target="../slideLayouts/slideLayout18.xml"/><Relationship Id="rId7" Type="http://schemas.openxmlformats.org/officeDocument/2006/relationships/diagramLayout" Target="../diagrams/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Data" Target="../diagrams/data3.xml"/><Relationship Id="rId11" Type="http://schemas.openxmlformats.org/officeDocument/2006/relationships/image" Target="../media/image3.png"/><Relationship Id="rId5" Type="http://schemas.openxmlformats.org/officeDocument/2006/relationships/image" Target="../media/image1.jpeg"/><Relationship Id="rId10" Type="http://schemas.microsoft.com/office/2007/relationships/diagramDrawing" Target="../diagrams/drawing3.xml"/><Relationship Id="rId4" Type="http://schemas.openxmlformats.org/officeDocument/2006/relationships/notesSlide" Target="../notesSlides/notesSlide4.xml"/><Relationship Id="rId9" Type="http://schemas.openxmlformats.org/officeDocument/2006/relationships/diagramColors" Target="../diagrams/colors3.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8.xml"/><Relationship Id="rId7" Type="http://schemas.openxmlformats.org/officeDocument/2006/relationships/image" Target="../media/image1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0.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18.xml"/><Relationship Id="rId7" Type="http://schemas.openxmlformats.org/officeDocument/2006/relationships/diagramQuickStyle" Target="../diagrams/quickStyle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3.png"/><Relationship Id="rId4" Type="http://schemas.openxmlformats.org/officeDocument/2006/relationships/image" Target="../media/image1.jpeg"/><Relationship Id="rId9" Type="http://schemas.microsoft.com/office/2007/relationships/diagramDrawing" Target="../diagrams/drawing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3.jpe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335575"/>
            <a:ext cx="8520600" cy="10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700" b="1" dirty="0">
                <a:effectLst>
                  <a:glow rad="38100">
                    <a:schemeClr val="bg1">
                      <a:lumMod val="65000"/>
                      <a:lumOff val="35000"/>
                      <a:alpha val="40000"/>
                    </a:schemeClr>
                  </a:glow>
                  <a:outerShdw blurRad="28575" dist="38100" dir="14040000" algn="tl" rotWithShape="0">
                    <a:srgbClr val="000000">
                      <a:alpha val="25000"/>
                    </a:srgbClr>
                  </a:outerShdw>
                </a:effectLst>
              </a:rPr>
              <a:t>MALWARE PREDICTION</a:t>
            </a:r>
            <a:endParaRPr sz="2700" b="1" dirty="0">
              <a:effectLst>
                <a:glow rad="38100">
                  <a:schemeClr val="bg1">
                    <a:lumMod val="65000"/>
                    <a:lumOff val="35000"/>
                    <a:alpha val="40000"/>
                  </a:schemeClr>
                </a:glow>
                <a:outerShdw blurRad="28575" dist="38100" dir="14040000" algn="tl" rotWithShape="0">
                  <a:srgbClr val="000000">
                    <a:alpha val="25000"/>
                  </a:srgbClr>
                </a:outerShdw>
              </a:effectLst>
            </a:endParaRPr>
          </a:p>
        </p:txBody>
      </p:sp>
      <p:sp>
        <p:nvSpPr>
          <p:cNvPr id="55" name="Google Shape;55;p13"/>
          <p:cNvSpPr txBox="1">
            <a:spLocks noGrp="1"/>
          </p:cNvSpPr>
          <p:nvPr>
            <p:ph type="subTitle" idx="1"/>
          </p:nvPr>
        </p:nvSpPr>
        <p:spPr>
          <a:xfrm>
            <a:off x="311700" y="1221581"/>
            <a:ext cx="8520600" cy="983894"/>
          </a:xfrm>
          <a:prstGeom prst="rect">
            <a:avLst/>
          </a:prstGeom>
        </p:spPr>
        <p:txBody>
          <a:bodyPr spcFirstLastPara="1" wrap="square" lIns="91425" tIns="91425" rIns="91425" bIns="91425" anchor="t" anchorCtr="0">
            <a:noAutofit/>
          </a:bodyPr>
          <a:lstStyle/>
          <a:p>
            <a:pPr>
              <a:spcBef>
                <a:spcPts val="0"/>
              </a:spcBef>
              <a:spcAft>
                <a:spcPts val="0"/>
              </a:spcAft>
            </a:pPr>
            <a:r>
              <a:rPr lang="en" sz="20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A Project by Group B</a:t>
            </a:r>
          </a:p>
          <a:p>
            <a:pPr marL="0" lvl="0" indent="0" algn="ctr" rtl="0">
              <a:spcBef>
                <a:spcPts val="0"/>
              </a:spcBef>
              <a:spcAft>
                <a:spcPts val="0"/>
              </a:spcAft>
              <a:buNone/>
            </a:pPr>
            <a:endParaRPr sz="2400" b="1" dirty="0">
              <a:solidFill>
                <a:schemeClr val="tx1"/>
              </a:solidFill>
              <a:latin typeface="Times New Roman" panose="02020603050405020304" pitchFamily="18" charset="0"/>
              <a:cs typeface="Times New Roman" panose="02020603050405020304" pitchFamily="18" charset="0"/>
            </a:endParaRPr>
          </a:p>
        </p:txBody>
      </p:sp>
      <p:sp>
        <p:nvSpPr>
          <p:cNvPr id="56" name="Google Shape;56;p13"/>
          <p:cNvSpPr txBox="1"/>
          <p:nvPr/>
        </p:nvSpPr>
        <p:spPr>
          <a:xfrm>
            <a:off x="518312" y="1785938"/>
            <a:ext cx="7235100" cy="321088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prstClr val="white">
                    <a:hueOff val="0"/>
                    <a:satOff val="0"/>
                    <a:lumOff val="0"/>
                    <a:alphaOff val="0"/>
                  </a:prstClr>
                </a:solidFill>
                <a:latin typeface="Century Gothic" panose="020B0502020202020204"/>
              </a:rPr>
              <a:t>Omkar Marne (Team Lead)</a:t>
            </a:r>
            <a:endParaRPr sz="1400" dirty="0">
              <a:solidFill>
                <a:prstClr val="white">
                  <a:hueOff val="0"/>
                  <a:satOff val="0"/>
                  <a:lumOff val="0"/>
                  <a:alphaOff val="0"/>
                </a:prstClr>
              </a:solidFill>
              <a:latin typeface="Century Gothic" panose="020B0502020202020204"/>
            </a:endParaRPr>
          </a:p>
          <a:p>
            <a:pPr marL="0" lvl="0" indent="0" algn="l" rtl="0">
              <a:spcBef>
                <a:spcPts val="0"/>
              </a:spcBef>
              <a:spcAft>
                <a:spcPts val="0"/>
              </a:spcAft>
              <a:buNone/>
            </a:pPr>
            <a:r>
              <a:rPr lang="en" sz="1400" dirty="0">
                <a:solidFill>
                  <a:prstClr val="white">
                    <a:hueOff val="0"/>
                    <a:satOff val="0"/>
                    <a:lumOff val="0"/>
                    <a:alphaOff val="0"/>
                  </a:prstClr>
                </a:solidFill>
                <a:latin typeface="Century Gothic" panose="020B0502020202020204"/>
              </a:rPr>
              <a:t>Mandar Phapale                                                                            </a:t>
            </a:r>
            <a:endParaRPr sz="1400" dirty="0">
              <a:solidFill>
                <a:prstClr val="white">
                  <a:hueOff val="0"/>
                  <a:satOff val="0"/>
                  <a:lumOff val="0"/>
                  <a:alphaOff val="0"/>
                </a:prstClr>
              </a:solidFill>
              <a:latin typeface="Century Gothic" panose="020B0502020202020204"/>
            </a:endParaRPr>
          </a:p>
          <a:p>
            <a:pPr marL="0" lvl="0" indent="0" algn="l" rtl="0">
              <a:spcBef>
                <a:spcPts val="0"/>
              </a:spcBef>
              <a:spcAft>
                <a:spcPts val="0"/>
              </a:spcAft>
              <a:buNone/>
            </a:pPr>
            <a:r>
              <a:rPr lang="en" sz="1400" dirty="0">
                <a:solidFill>
                  <a:prstClr val="white">
                    <a:hueOff val="0"/>
                    <a:satOff val="0"/>
                    <a:lumOff val="0"/>
                    <a:alphaOff val="0"/>
                  </a:prstClr>
                </a:solidFill>
                <a:latin typeface="Century Gothic" panose="020B0502020202020204"/>
              </a:rPr>
              <a:t>Nikhil Jadhav                                                                                 </a:t>
            </a:r>
            <a:endParaRPr sz="1400" dirty="0">
              <a:solidFill>
                <a:prstClr val="white">
                  <a:hueOff val="0"/>
                  <a:satOff val="0"/>
                  <a:lumOff val="0"/>
                  <a:alphaOff val="0"/>
                </a:prstClr>
              </a:solidFill>
              <a:latin typeface="Century Gothic" panose="020B0502020202020204"/>
            </a:endParaRPr>
          </a:p>
          <a:p>
            <a:pPr marL="0" lvl="0" indent="0" algn="l" rtl="0">
              <a:spcBef>
                <a:spcPts val="0"/>
              </a:spcBef>
              <a:spcAft>
                <a:spcPts val="0"/>
              </a:spcAft>
              <a:buNone/>
            </a:pPr>
            <a:r>
              <a:rPr lang="en" sz="1400" dirty="0">
                <a:solidFill>
                  <a:prstClr val="white">
                    <a:hueOff val="0"/>
                    <a:satOff val="0"/>
                    <a:lumOff val="0"/>
                    <a:alphaOff val="0"/>
                  </a:prstClr>
                </a:solidFill>
                <a:latin typeface="Century Gothic" panose="020B0502020202020204"/>
              </a:rPr>
              <a:t>Anup Bharade                                                                               </a:t>
            </a:r>
            <a:endParaRPr sz="1400" dirty="0">
              <a:solidFill>
                <a:prstClr val="white">
                  <a:hueOff val="0"/>
                  <a:satOff val="0"/>
                  <a:lumOff val="0"/>
                  <a:alphaOff val="0"/>
                </a:prstClr>
              </a:solidFill>
              <a:latin typeface="Century Gothic" panose="020B0502020202020204"/>
            </a:endParaRPr>
          </a:p>
          <a:p>
            <a:pPr marL="0" lvl="0" indent="0" algn="l" rtl="0">
              <a:spcBef>
                <a:spcPts val="0"/>
              </a:spcBef>
              <a:spcAft>
                <a:spcPts val="0"/>
              </a:spcAft>
              <a:buNone/>
            </a:pPr>
            <a:r>
              <a:rPr lang="en" sz="1400" dirty="0">
                <a:solidFill>
                  <a:prstClr val="white">
                    <a:hueOff val="0"/>
                    <a:satOff val="0"/>
                    <a:lumOff val="0"/>
                    <a:alphaOff val="0"/>
                  </a:prstClr>
                </a:solidFill>
                <a:latin typeface="Century Gothic" panose="020B0502020202020204"/>
              </a:rPr>
              <a:t>Anchal Atlani    </a:t>
            </a:r>
            <a:endParaRPr sz="1400" dirty="0">
              <a:solidFill>
                <a:prstClr val="white">
                  <a:hueOff val="0"/>
                  <a:satOff val="0"/>
                  <a:lumOff val="0"/>
                  <a:alphaOff val="0"/>
                </a:prstClr>
              </a:solidFill>
              <a:latin typeface="Century Gothic" panose="020B0502020202020204"/>
            </a:endParaRPr>
          </a:p>
          <a:p>
            <a:pPr marL="0" lvl="0" indent="0" algn="l" rtl="0">
              <a:spcBef>
                <a:spcPts val="0"/>
              </a:spcBef>
              <a:spcAft>
                <a:spcPts val="0"/>
              </a:spcAft>
              <a:buNone/>
            </a:pPr>
            <a:r>
              <a:rPr lang="en" sz="1400" dirty="0">
                <a:solidFill>
                  <a:prstClr val="white">
                    <a:hueOff val="0"/>
                    <a:satOff val="0"/>
                    <a:lumOff val="0"/>
                    <a:alphaOff val="0"/>
                  </a:prstClr>
                </a:solidFill>
                <a:latin typeface="Century Gothic" panose="020B0502020202020204"/>
              </a:rPr>
              <a:t>Apurva Nanajkar  </a:t>
            </a:r>
            <a:endParaRPr sz="1400" dirty="0">
              <a:solidFill>
                <a:prstClr val="white">
                  <a:hueOff val="0"/>
                  <a:satOff val="0"/>
                  <a:lumOff val="0"/>
                  <a:alphaOff val="0"/>
                </a:prstClr>
              </a:solidFill>
              <a:latin typeface="Century Gothic" panose="020B0502020202020204"/>
            </a:endParaRPr>
          </a:p>
          <a:p>
            <a:pPr marL="0" lvl="0" indent="0" algn="l" rtl="0">
              <a:spcBef>
                <a:spcPts val="0"/>
              </a:spcBef>
              <a:spcAft>
                <a:spcPts val="0"/>
              </a:spcAft>
              <a:buNone/>
            </a:pPr>
            <a:r>
              <a:rPr lang="en" sz="1400" dirty="0">
                <a:solidFill>
                  <a:prstClr val="white">
                    <a:hueOff val="0"/>
                    <a:satOff val="0"/>
                    <a:lumOff val="0"/>
                    <a:alphaOff val="0"/>
                  </a:prstClr>
                </a:solidFill>
                <a:latin typeface="Century Gothic" panose="020B0502020202020204"/>
              </a:rPr>
              <a:t>Sagar Kulkarni  </a:t>
            </a:r>
            <a:endParaRPr sz="1400" dirty="0">
              <a:solidFill>
                <a:prstClr val="white">
                  <a:hueOff val="0"/>
                  <a:satOff val="0"/>
                  <a:lumOff val="0"/>
                  <a:alphaOff val="0"/>
                </a:prstClr>
              </a:solidFill>
              <a:latin typeface="Century Gothic" panose="020B0502020202020204"/>
            </a:endParaRPr>
          </a:p>
          <a:p>
            <a:pPr marL="0" lvl="0" indent="0" algn="l" rtl="0">
              <a:spcBef>
                <a:spcPts val="0"/>
              </a:spcBef>
              <a:spcAft>
                <a:spcPts val="0"/>
              </a:spcAft>
              <a:buNone/>
            </a:pPr>
            <a:r>
              <a:rPr lang="en" sz="1400" dirty="0">
                <a:solidFill>
                  <a:prstClr val="white">
                    <a:hueOff val="0"/>
                    <a:satOff val="0"/>
                    <a:lumOff val="0"/>
                    <a:alphaOff val="0"/>
                  </a:prstClr>
                </a:solidFill>
                <a:latin typeface="Century Gothic" panose="020B0502020202020204"/>
              </a:rPr>
              <a:t>Anushka Kamalapurkar </a:t>
            </a:r>
            <a:endParaRPr sz="1400" dirty="0">
              <a:solidFill>
                <a:prstClr val="white">
                  <a:hueOff val="0"/>
                  <a:satOff val="0"/>
                  <a:lumOff val="0"/>
                  <a:alphaOff val="0"/>
                </a:prstClr>
              </a:solidFill>
              <a:latin typeface="Century Gothic" panose="020B0502020202020204"/>
            </a:endParaRPr>
          </a:p>
          <a:p>
            <a:pPr marL="0" lvl="0" indent="0" algn="l" rtl="0">
              <a:spcBef>
                <a:spcPts val="0"/>
              </a:spcBef>
              <a:spcAft>
                <a:spcPts val="0"/>
              </a:spcAft>
              <a:buNone/>
            </a:pPr>
            <a:r>
              <a:rPr lang="en" sz="1400" dirty="0">
                <a:solidFill>
                  <a:prstClr val="white">
                    <a:hueOff val="0"/>
                    <a:satOff val="0"/>
                    <a:lumOff val="0"/>
                    <a:alphaOff val="0"/>
                  </a:prstClr>
                </a:solidFill>
                <a:latin typeface="Century Gothic" panose="020B0502020202020204"/>
              </a:rPr>
              <a:t>Shravanti Bugade    </a:t>
            </a:r>
            <a:endParaRPr sz="1400" dirty="0">
              <a:solidFill>
                <a:prstClr val="white">
                  <a:hueOff val="0"/>
                  <a:satOff val="0"/>
                  <a:lumOff val="0"/>
                  <a:alphaOff val="0"/>
                </a:prstClr>
              </a:solidFill>
              <a:latin typeface="Century Gothic" panose="020B0502020202020204"/>
            </a:endParaRPr>
          </a:p>
          <a:p>
            <a:pPr marL="0" lvl="0" indent="0" algn="l" rtl="0">
              <a:spcBef>
                <a:spcPts val="0"/>
              </a:spcBef>
              <a:spcAft>
                <a:spcPts val="0"/>
              </a:spcAft>
              <a:buNone/>
            </a:pPr>
            <a:r>
              <a:rPr lang="en" sz="1400" dirty="0">
                <a:solidFill>
                  <a:prstClr val="white">
                    <a:hueOff val="0"/>
                    <a:satOff val="0"/>
                    <a:lumOff val="0"/>
                    <a:alphaOff val="0"/>
                  </a:prstClr>
                </a:solidFill>
                <a:latin typeface="Century Gothic" panose="020B0502020202020204"/>
              </a:rPr>
              <a:t>Rithesh Shetty</a:t>
            </a:r>
            <a:endParaRPr sz="1400" dirty="0">
              <a:solidFill>
                <a:prstClr val="white">
                  <a:hueOff val="0"/>
                  <a:satOff val="0"/>
                  <a:lumOff val="0"/>
                  <a:alphaOff val="0"/>
                </a:prstClr>
              </a:solidFill>
              <a:latin typeface="Century Gothic" panose="020B0502020202020204"/>
            </a:endParaRPr>
          </a:p>
          <a:p>
            <a:pPr marL="0" lvl="0" indent="0" algn="l" rtl="0">
              <a:spcBef>
                <a:spcPts val="0"/>
              </a:spcBef>
              <a:spcAft>
                <a:spcPts val="0"/>
              </a:spcAft>
              <a:buNone/>
            </a:pPr>
            <a:r>
              <a:rPr lang="en" sz="1400" dirty="0">
                <a:solidFill>
                  <a:prstClr val="white">
                    <a:hueOff val="0"/>
                    <a:satOff val="0"/>
                    <a:lumOff val="0"/>
                    <a:alphaOff val="0"/>
                  </a:prstClr>
                </a:solidFill>
                <a:latin typeface="Century Gothic" panose="020B0502020202020204"/>
              </a:rPr>
              <a:t>Soham Dhodapkar       </a:t>
            </a:r>
            <a:r>
              <a:rPr lang="en" dirty="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pic>
        <p:nvPicPr>
          <p:cNvPr id="57" name="Google Shape;57;p13"/>
          <p:cNvPicPr preferRelativeResize="0"/>
          <p:nvPr/>
        </p:nvPicPr>
        <p:blipFill>
          <a:blip r:embed="rId5">
            <a:alphaModFix/>
          </a:blip>
          <a:stretch>
            <a:fillRect/>
          </a:stretch>
        </p:blipFill>
        <p:spPr>
          <a:xfrm>
            <a:off x="5243144" y="1986407"/>
            <a:ext cx="3708900" cy="2330650"/>
          </a:xfrm>
          <a:prstGeom prst="rect">
            <a:avLst/>
          </a:prstGeom>
          <a:noFill/>
          <a:ln>
            <a:noFill/>
          </a:ln>
        </p:spPr>
      </p:pic>
      <p:pic>
        <p:nvPicPr>
          <p:cNvPr id="6" name="Audio 5">
            <a:hlinkClick r:id="" action="ppaction://media"/>
            <a:extLst>
              <a:ext uri="{FF2B5EF4-FFF2-40B4-BE49-F238E27FC236}">
                <a16:creationId xmlns:a16="http://schemas.microsoft.com/office/drawing/2014/main" id="{6B0F25D6-1426-AE4D-911E-DD8497E6C93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196"/>
    </mc:Choice>
    <mc:Fallback xmlns="">
      <p:transition spd="slow" advTm="12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Data Visualization</a:t>
            </a:r>
            <a:endParaRPr sz="3200" dirty="0"/>
          </a:p>
          <a:p>
            <a:pPr marL="0" lvl="0" indent="0" algn="l" rtl="0">
              <a:spcBef>
                <a:spcPts val="0"/>
              </a:spcBef>
              <a:spcAft>
                <a:spcPts val="0"/>
              </a:spcAft>
              <a:buNone/>
            </a:pPr>
            <a:endParaRPr dirty="0"/>
          </a:p>
        </p:txBody>
      </p:sp>
      <p:sp>
        <p:nvSpPr>
          <p:cNvPr id="109" name="Google Shape;109;p21"/>
          <p:cNvSpPr txBox="1"/>
          <p:nvPr/>
        </p:nvSpPr>
        <p:spPr>
          <a:xfrm>
            <a:off x="2224385" y="4606570"/>
            <a:ext cx="5031475" cy="459900"/>
          </a:xfrm>
          <a:prstGeom prst="rect">
            <a:avLst/>
          </a:prstGeom>
          <a:noFill/>
          <a:ln>
            <a:noFill/>
          </a:ln>
        </p:spPr>
        <p:txBody>
          <a:bodyPr spcFirstLastPara="1" wrap="square" lIns="91425" tIns="91425" rIns="91425" bIns="91425" anchor="t" anchorCtr="0">
            <a:noAutofit/>
          </a:bodyPr>
          <a:lstStyle/>
          <a:p>
            <a:pPr marL="215900" marR="381000" lvl="0" indent="0" algn="ctr" rtl="0">
              <a:lnSpc>
                <a:spcPct val="115000"/>
              </a:lnSpc>
              <a:spcBef>
                <a:spcPts val="0"/>
              </a:spcBef>
              <a:spcAft>
                <a:spcPts val="0"/>
              </a:spcAft>
              <a:buNone/>
            </a:pPr>
            <a:r>
              <a:rPr lang="en" sz="1200" dirty="0">
                <a:solidFill>
                  <a:schemeClr val="tx2"/>
                </a:solidFill>
                <a:latin typeface="Century Gothic" panose="020B0502020202020204"/>
              </a:rPr>
              <a:t>Census_MDC2FormFactor Pie Chart</a:t>
            </a:r>
            <a:endParaRPr sz="1200" dirty="0">
              <a:solidFill>
                <a:schemeClr val="tx2"/>
              </a:solidFill>
              <a:latin typeface="Century Gothic" panose="020B0502020202020204"/>
            </a:endParaRPr>
          </a:p>
        </p:txBody>
      </p:sp>
      <p:pic>
        <p:nvPicPr>
          <p:cNvPr id="110" name="Google Shape;110;p21"/>
          <p:cNvPicPr preferRelativeResize="0"/>
          <p:nvPr/>
        </p:nvPicPr>
        <p:blipFill>
          <a:blip r:embed="rId5">
            <a:alphaModFix/>
          </a:blip>
          <a:stretch>
            <a:fillRect/>
          </a:stretch>
        </p:blipFill>
        <p:spPr>
          <a:xfrm>
            <a:off x="2079526" y="1161400"/>
            <a:ext cx="5031475" cy="3449150"/>
          </a:xfrm>
          <a:prstGeom prst="rect">
            <a:avLst/>
          </a:prstGeom>
          <a:noFill/>
          <a:ln>
            <a:noFill/>
          </a:ln>
        </p:spPr>
      </p:pic>
      <p:pic>
        <p:nvPicPr>
          <p:cNvPr id="4" name="Audio 3">
            <a:hlinkClick r:id="" action="ppaction://media"/>
            <a:extLst>
              <a:ext uri="{FF2B5EF4-FFF2-40B4-BE49-F238E27FC236}">
                <a16:creationId xmlns:a16="http://schemas.microsoft.com/office/drawing/2014/main" id="{E132AF89-9B4B-8947-8A18-2D30AE14D4D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166"/>
    </mc:Choice>
    <mc:Fallback xmlns="">
      <p:transition spd="slow" advTm="16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Data Visualization</a:t>
            </a:r>
            <a:endParaRPr sz="3200" dirty="0"/>
          </a:p>
          <a:p>
            <a:pPr marL="0" lvl="0" indent="0" algn="l" rtl="0">
              <a:spcBef>
                <a:spcPts val="0"/>
              </a:spcBef>
              <a:spcAft>
                <a:spcPts val="0"/>
              </a:spcAft>
              <a:buNone/>
            </a:pPr>
            <a:endParaRPr dirty="0"/>
          </a:p>
        </p:txBody>
      </p:sp>
      <p:sp>
        <p:nvSpPr>
          <p:cNvPr id="116" name="Google Shape;116;p22"/>
          <p:cNvSpPr txBox="1"/>
          <p:nvPr/>
        </p:nvSpPr>
        <p:spPr>
          <a:xfrm>
            <a:off x="1707356" y="4468525"/>
            <a:ext cx="5729287" cy="459900"/>
          </a:xfrm>
          <a:prstGeom prst="rect">
            <a:avLst/>
          </a:prstGeom>
          <a:noFill/>
          <a:ln>
            <a:noFill/>
          </a:ln>
        </p:spPr>
        <p:txBody>
          <a:bodyPr spcFirstLastPara="1" wrap="square" lIns="91425" tIns="91425" rIns="91425" bIns="91425" anchor="t" anchorCtr="0">
            <a:noAutofit/>
          </a:bodyPr>
          <a:lstStyle/>
          <a:p>
            <a:pPr marL="215900" marR="381000" lvl="0" indent="0" algn="ctr" rtl="0">
              <a:lnSpc>
                <a:spcPct val="115000"/>
              </a:lnSpc>
              <a:spcBef>
                <a:spcPts val="0"/>
              </a:spcBef>
              <a:spcAft>
                <a:spcPts val="0"/>
              </a:spcAft>
              <a:buNone/>
            </a:pPr>
            <a:r>
              <a:rPr lang="en" sz="1200" dirty="0">
                <a:solidFill>
                  <a:schemeClr val="tx2"/>
                </a:solidFill>
                <a:latin typeface="Century Gothic" panose="020B0502020202020204"/>
              </a:rPr>
              <a:t>Platform V/S Sum of </a:t>
            </a:r>
            <a:r>
              <a:rPr lang="en" sz="1200" dirty="0" err="1">
                <a:solidFill>
                  <a:schemeClr val="tx2"/>
                </a:solidFill>
                <a:latin typeface="Century Gothic" panose="020B0502020202020204"/>
              </a:rPr>
              <a:t>HasDetections</a:t>
            </a:r>
            <a:endParaRPr sz="1200" dirty="0">
              <a:solidFill>
                <a:schemeClr val="tx2"/>
              </a:solidFill>
              <a:latin typeface="Century Gothic" panose="020B0502020202020204"/>
            </a:endParaRPr>
          </a:p>
        </p:txBody>
      </p:sp>
      <p:pic>
        <p:nvPicPr>
          <p:cNvPr id="117" name="Google Shape;117;p22"/>
          <p:cNvPicPr preferRelativeResize="0"/>
          <p:nvPr/>
        </p:nvPicPr>
        <p:blipFill>
          <a:blip r:embed="rId5">
            <a:alphaModFix/>
          </a:blip>
          <a:stretch>
            <a:fillRect/>
          </a:stretch>
        </p:blipFill>
        <p:spPr>
          <a:xfrm>
            <a:off x="2323443" y="1170125"/>
            <a:ext cx="4497114" cy="3288025"/>
          </a:xfrm>
          <a:prstGeom prst="rect">
            <a:avLst/>
          </a:prstGeom>
          <a:noFill/>
          <a:ln>
            <a:noFill/>
          </a:ln>
        </p:spPr>
      </p:pic>
      <p:pic>
        <p:nvPicPr>
          <p:cNvPr id="2" name="Audio 1">
            <a:hlinkClick r:id="" action="ppaction://media"/>
            <a:extLst>
              <a:ext uri="{FF2B5EF4-FFF2-40B4-BE49-F238E27FC236}">
                <a16:creationId xmlns:a16="http://schemas.microsoft.com/office/drawing/2014/main" id="{D0D3A629-8F0D-2F43-AAC4-1ADAE54533B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719"/>
    </mc:Choice>
    <mc:Fallback xmlns="">
      <p:transition spd="slow" advTm="13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Data Visualization</a:t>
            </a:r>
            <a:endParaRPr sz="3200" dirty="0"/>
          </a:p>
        </p:txBody>
      </p:sp>
      <p:sp>
        <p:nvSpPr>
          <p:cNvPr id="125" name="Google Shape;125;p23"/>
          <p:cNvSpPr txBox="1"/>
          <p:nvPr/>
        </p:nvSpPr>
        <p:spPr>
          <a:xfrm>
            <a:off x="1285874" y="4560399"/>
            <a:ext cx="6572250" cy="459900"/>
          </a:xfrm>
          <a:prstGeom prst="rect">
            <a:avLst/>
          </a:prstGeom>
          <a:noFill/>
          <a:ln>
            <a:noFill/>
          </a:ln>
        </p:spPr>
        <p:txBody>
          <a:bodyPr spcFirstLastPara="1" wrap="square" lIns="91425" tIns="91425" rIns="91425" bIns="91425" anchor="t" anchorCtr="0">
            <a:noAutofit/>
          </a:bodyPr>
          <a:lstStyle/>
          <a:p>
            <a:pPr marL="215900" marR="381000" lvl="0" indent="0" algn="ctr" rtl="0">
              <a:lnSpc>
                <a:spcPct val="115000"/>
              </a:lnSpc>
              <a:spcBef>
                <a:spcPts val="0"/>
              </a:spcBef>
              <a:spcAft>
                <a:spcPts val="0"/>
              </a:spcAft>
              <a:buNone/>
            </a:pPr>
            <a:r>
              <a:rPr lang="en" sz="1200" dirty="0" err="1">
                <a:solidFill>
                  <a:schemeClr val="tx2"/>
                </a:solidFill>
                <a:latin typeface="Century Gothic" panose="020B0502020202020204"/>
              </a:rPr>
              <a:t>Census_OSVersion</a:t>
            </a:r>
            <a:r>
              <a:rPr lang="en" sz="1200" dirty="0">
                <a:solidFill>
                  <a:schemeClr val="tx2"/>
                </a:solidFill>
                <a:latin typeface="Century Gothic" panose="020B0502020202020204"/>
              </a:rPr>
              <a:t> V/S Sum of HasDetections</a:t>
            </a:r>
            <a:endParaRPr sz="1200" dirty="0">
              <a:solidFill>
                <a:schemeClr val="tx2"/>
              </a:solidFill>
              <a:latin typeface="Century Gothic" panose="020B0502020202020204"/>
            </a:endParaRPr>
          </a:p>
        </p:txBody>
      </p:sp>
      <p:pic>
        <p:nvPicPr>
          <p:cNvPr id="6" name="Google Shape;124;p23">
            <a:extLst>
              <a:ext uri="{FF2B5EF4-FFF2-40B4-BE49-F238E27FC236}">
                <a16:creationId xmlns:a16="http://schemas.microsoft.com/office/drawing/2014/main" id="{C56E0FA2-047A-40D3-9C87-210B62A4E216}"/>
              </a:ext>
            </a:extLst>
          </p:cNvPr>
          <p:cNvPicPr preferRelativeResize="0"/>
          <p:nvPr/>
        </p:nvPicPr>
        <p:blipFill>
          <a:blip r:embed="rId5">
            <a:alphaModFix/>
          </a:blip>
          <a:stretch>
            <a:fillRect/>
          </a:stretch>
        </p:blipFill>
        <p:spPr>
          <a:xfrm>
            <a:off x="1948695" y="1198644"/>
            <a:ext cx="5246609" cy="3361755"/>
          </a:xfrm>
          <a:prstGeom prst="rect">
            <a:avLst/>
          </a:prstGeom>
          <a:noFill/>
          <a:ln>
            <a:noFill/>
          </a:ln>
        </p:spPr>
      </p:pic>
      <p:pic>
        <p:nvPicPr>
          <p:cNvPr id="2" name="Audio 1">
            <a:hlinkClick r:id="" action="ppaction://media"/>
            <a:extLst>
              <a:ext uri="{FF2B5EF4-FFF2-40B4-BE49-F238E27FC236}">
                <a16:creationId xmlns:a16="http://schemas.microsoft.com/office/drawing/2014/main" id="{D739AEE9-16D6-8F4E-85DE-DEB3EE26D3F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805"/>
    </mc:Choice>
    <mc:Fallback xmlns="">
      <p:transition spd="slow" advTm="14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Shape 136"/>
        <p:cNvGrpSpPr/>
        <p:nvPr/>
      </p:nvGrpSpPr>
      <p:grpSpPr>
        <a:xfrm>
          <a:off x="0" y="0"/>
          <a:ext cx="0" cy="0"/>
          <a:chOff x="0" y="0"/>
          <a:chExt cx="0" cy="0"/>
        </a:xfrm>
      </p:grpSpPr>
      <p:sp>
        <p:nvSpPr>
          <p:cNvPr id="137" name="Google Shape;137;p25"/>
          <p:cNvSpPr txBox="1">
            <a:spLocks noGrp="1"/>
          </p:cNvSpPr>
          <p:nvPr>
            <p:ph type="title"/>
          </p:nvPr>
        </p:nvSpPr>
        <p:spPr>
          <a:xfrm>
            <a:off x="730634" y="535781"/>
            <a:ext cx="2499716" cy="3807619"/>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2800" b="1" dirty="0"/>
              <a:t>Procedures</a:t>
            </a:r>
          </a:p>
        </p:txBody>
      </p:sp>
      <p:sp>
        <p:nvSpPr>
          <p:cNvPr id="82" name="Rectangle 81">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5017" y="0"/>
            <a:ext cx="5668982" cy="51435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84904" y="2396848"/>
            <a:ext cx="5143500" cy="349805"/>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6" name="Straight Connector 85">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81752" y="0"/>
            <a:ext cx="0" cy="51435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38" name="Google Shape;138;p25"/>
          <p:cNvSpPr txBox="1">
            <a:spLocks noGrp="1"/>
          </p:cNvSpPr>
          <p:nvPr>
            <p:ph type="body" idx="1"/>
          </p:nvPr>
        </p:nvSpPr>
        <p:spPr>
          <a:xfrm>
            <a:off x="3729784" y="535781"/>
            <a:ext cx="4690313" cy="3807619"/>
          </a:xfrm>
          <a:prstGeom prst="rect">
            <a:avLst/>
          </a:prstGeom>
        </p:spPr>
        <p:txBody>
          <a:bodyPr spcFirstLastPara="1" vert="horz" lIns="91440" tIns="45720" rIns="91440" bIns="45720" rtlCol="0" anchor="ctr" anchorCtr="0">
            <a:normAutofit/>
          </a:bodyPr>
          <a:lstStyle/>
          <a:p>
            <a:pPr marL="0" lvl="0" indent="0" defTabSz="457200">
              <a:spcBef>
                <a:spcPct val="20000"/>
              </a:spcBef>
              <a:spcAft>
                <a:spcPts val="600"/>
              </a:spcAft>
              <a:buSzPct val="100000"/>
              <a:buNone/>
            </a:pPr>
            <a:r>
              <a:rPr lang="en-US" sz="1400" cap="none" dirty="0"/>
              <a:t>Predictive Analytics is concerned with forecasting and statistical modelling to determine the future possibilities. The hypothesis are analyzed using the following demonstrating techniques:</a:t>
            </a:r>
          </a:p>
          <a:p>
            <a:pPr lvl="0" defTabSz="457200">
              <a:spcBef>
                <a:spcPct val="20000"/>
              </a:spcBef>
              <a:spcAft>
                <a:spcPts val="600"/>
              </a:spcAft>
              <a:buSzPct val="100000"/>
              <a:buFont typeface="Arial"/>
              <a:buChar char="•"/>
            </a:pPr>
            <a:r>
              <a:rPr lang="en-US" sz="1400" cap="none" dirty="0"/>
              <a:t>Association</a:t>
            </a:r>
          </a:p>
          <a:p>
            <a:pPr lvl="0" defTabSz="457200">
              <a:spcBef>
                <a:spcPct val="20000"/>
              </a:spcBef>
              <a:spcAft>
                <a:spcPts val="600"/>
              </a:spcAft>
              <a:buSzPct val="100000"/>
              <a:buFont typeface="Arial"/>
              <a:buChar char="•"/>
            </a:pPr>
            <a:r>
              <a:rPr lang="en-US" sz="1400" cap="none" dirty="0"/>
              <a:t>Clustering</a:t>
            </a:r>
          </a:p>
          <a:p>
            <a:pPr lvl="0" defTabSz="457200">
              <a:spcBef>
                <a:spcPct val="20000"/>
              </a:spcBef>
              <a:spcAft>
                <a:spcPts val="600"/>
              </a:spcAft>
              <a:buSzPct val="100000"/>
              <a:buFont typeface="Arial"/>
              <a:buChar char="•"/>
            </a:pPr>
            <a:r>
              <a:rPr lang="en-US" sz="1400" cap="none" dirty="0"/>
              <a:t>Classification</a:t>
            </a:r>
          </a:p>
        </p:txBody>
      </p:sp>
      <p:pic>
        <p:nvPicPr>
          <p:cNvPr id="3" name="Audio 2">
            <a:hlinkClick r:id="" action="ppaction://media"/>
            <a:extLst>
              <a:ext uri="{FF2B5EF4-FFF2-40B4-BE49-F238E27FC236}">
                <a16:creationId xmlns:a16="http://schemas.microsoft.com/office/drawing/2014/main" id="{31F88A7D-38D6-6B47-8ACC-EF3961899E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313"/>
    </mc:Choice>
    <mc:Fallback xmlns="">
      <p:transition spd="slow" advTm="12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Shape 154"/>
        <p:cNvGrpSpPr/>
        <p:nvPr/>
      </p:nvGrpSpPr>
      <p:grpSpPr>
        <a:xfrm>
          <a:off x="0" y="0"/>
          <a:ext cx="0" cy="0"/>
          <a:chOff x="0" y="0"/>
          <a:chExt cx="0" cy="0"/>
        </a:xfrm>
      </p:grpSpPr>
      <p:sp>
        <p:nvSpPr>
          <p:cNvPr id="155" name="Google Shape;155;p28"/>
          <p:cNvSpPr txBox="1">
            <a:spLocks noGrp="1"/>
          </p:cNvSpPr>
          <p:nvPr>
            <p:ph type="title"/>
          </p:nvPr>
        </p:nvSpPr>
        <p:spPr>
          <a:xfrm>
            <a:off x="730634" y="535781"/>
            <a:ext cx="2499716" cy="3807619"/>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2600" b="1" dirty="0"/>
              <a:t>Association</a:t>
            </a:r>
          </a:p>
        </p:txBody>
      </p:sp>
      <p:sp>
        <p:nvSpPr>
          <p:cNvPr id="97" name="Rectangle 96">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5017" y="0"/>
            <a:ext cx="5668982" cy="51435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84904" y="2396848"/>
            <a:ext cx="5143500" cy="349805"/>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1" name="Straight Connector 100">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81752" y="0"/>
            <a:ext cx="0" cy="51435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56" name="Google Shape;156;p28"/>
          <p:cNvSpPr txBox="1">
            <a:spLocks noGrp="1"/>
          </p:cNvSpPr>
          <p:nvPr>
            <p:ph type="body" idx="1"/>
          </p:nvPr>
        </p:nvSpPr>
        <p:spPr>
          <a:xfrm>
            <a:off x="3729784" y="535781"/>
            <a:ext cx="4690313" cy="3807619"/>
          </a:xfrm>
          <a:prstGeom prst="rect">
            <a:avLst/>
          </a:prstGeom>
        </p:spPr>
        <p:txBody>
          <a:bodyPr spcFirstLastPara="1" vert="horz" lIns="91440" tIns="45720" rIns="91440" bIns="45720" rtlCol="0" anchor="ctr" anchorCtr="0">
            <a:normAutofit/>
          </a:bodyPr>
          <a:lstStyle/>
          <a:p>
            <a:pPr algn="just" defTabSz="457200">
              <a:lnSpc>
                <a:spcPct val="90000"/>
              </a:lnSpc>
              <a:spcBef>
                <a:spcPct val="20000"/>
              </a:spcBef>
              <a:spcAft>
                <a:spcPts val="600"/>
              </a:spcAft>
              <a:buSzPct val="100000"/>
              <a:buFont typeface="Arial"/>
              <a:buChar char="•"/>
            </a:pPr>
            <a:r>
              <a:rPr lang="en-US" sz="1400" cap="none" dirty="0"/>
              <a:t>Association rules are if-then statements that help to show the probability of relationships between data items within large data sets in various types of databases. </a:t>
            </a:r>
          </a:p>
          <a:p>
            <a:pPr algn="just" defTabSz="457200">
              <a:lnSpc>
                <a:spcPct val="90000"/>
              </a:lnSpc>
              <a:spcBef>
                <a:spcPct val="20000"/>
              </a:spcBef>
              <a:spcAft>
                <a:spcPts val="600"/>
              </a:spcAft>
              <a:buSzPct val="100000"/>
              <a:buFont typeface="Arial"/>
              <a:buChar char="•"/>
            </a:pPr>
            <a:r>
              <a:rPr lang="en-US" sz="1400" cap="none" dirty="0"/>
              <a:t>An association rule has two parts: an antecedent (if) and a consequent (then). An antecedent is an item found within the data. A consequent is an item found in combination with the antecedent.</a:t>
            </a:r>
          </a:p>
          <a:p>
            <a:pPr algn="just" defTabSz="457200">
              <a:lnSpc>
                <a:spcPct val="90000"/>
              </a:lnSpc>
              <a:spcBef>
                <a:spcPct val="20000"/>
              </a:spcBef>
              <a:spcAft>
                <a:spcPts val="600"/>
              </a:spcAft>
              <a:buSzPct val="100000"/>
              <a:buFont typeface="Arial"/>
              <a:buChar char="•"/>
            </a:pPr>
            <a:r>
              <a:rPr lang="en-US" sz="1400" cap="none" dirty="0"/>
              <a:t>In data mining, association rules are useful for analyzing and predicting customer behavior. They play an important part in customer analytics, market basket analysis, product clustering, catalog design and store layout.</a:t>
            </a:r>
          </a:p>
        </p:txBody>
      </p:sp>
      <p:pic>
        <p:nvPicPr>
          <p:cNvPr id="3" name="Audio 2">
            <a:hlinkClick r:id="" action="ppaction://media"/>
            <a:extLst>
              <a:ext uri="{FF2B5EF4-FFF2-40B4-BE49-F238E27FC236}">
                <a16:creationId xmlns:a16="http://schemas.microsoft.com/office/drawing/2014/main" id="{2B84FC81-8AD9-B745-B925-CF9011486AA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349"/>
    </mc:Choice>
    <mc:Fallback xmlns="">
      <p:transition spd="slow" advTm="18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Shape 142"/>
        <p:cNvGrpSpPr/>
        <p:nvPr/>
      </p:nvGrpSpPr>
      <p:grpSpPr>
        <a:xfrm>
          <a:off x="0" y="0"/>
          <a:ext cx="0" cy="0"/>
          <a:chOff x="0" y="0"/>
          <a:chExt cx="0" cy="0"/>
        </a:xfrm>
      </p:grpSpPr>
      <p:sp>
        <p:nvSpPr>
          <p:cNvPr id="143" name="Google Shape;143;p26"/>
          <p:cNvSpPr txBox="1">
            <a:spLocks noGrp="1"/>
          </p:cNvSpPr>
          <p:nvPr>
            <p:ph type="title"/>
          </p:nvPr>
        </p:nvSpPr>
        <p:spPr>
          <a:xfrm>
            <a:off x="856059" y="457200"/>
            <a:ext cx="7429499" cy="1101436"/>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3200" b="1"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Clustering</a:t>
            </a:r>
          </a:p>
        </p:txBody>
      </p:sp>
      <p:graphicFrame>
        <p:nvGraphicFramePr>
          <p:cNvPr id="146" name="Google Shape;144;p26">
            <a:extLst>
              <a:ext uri="{FF2B5EF4-FFF2-40B4-BE49-F238E27FC236}">
                <a16:creationId xmlns:a16="http://schemas.microsoft.com/office/drawing/2014/main" id="{625BA0E3-DC60-4B70-93A6-B40089E5201C}"/>
              </a:ext>
            </a:extLst>
          </p:cNvPr>
          <p:cNvGraphicFramePr/>
          <p:nvPr>
            <p:extLst>
              <p:ext uri="{D42A27DB-BD31-4B8C-83A1-F6EECF244321}">
                <p14:modId xmlns:p14="http://schemas.microsoft.com/office/powerpoint/2010/main" val="3369729928"/>
              </p:ext>
            </p:extLst>
          </p:nvPr>
        </p:nvGraphicFramePr>
        <p:xfrm>
          <a:off x="856059" y="1714500"/>
          <a:ext cx="7429500" cy="254057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 name="Audio 1">
            <a:hlinkClick r:id="" action="ppaction://media"/>
            <a:extLst>
              <a:ext uri="{FF2B5EF4-FFF2-40B4-BE49-F238E27FC236}">
                <a16:creationId xmlns:a16="http://schemas.microsoft.com/office/drawing/2014/main" id="{8946FA5C-DAAB-9748-BD97-7C5C6B0521F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752"/>
    </mc:Choice>
    <mc:Fallback xmlns="">
      <p:transition spd="slow" advTm="26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Shape 148"/>
        <p:cNvGrpSpPr/>
        <p:nvPr/>
      </p:nvGrpSpPr>
      <p:grpSpPr>
        <a:xfrm>
          <a:off x="0" y="0"/>
          <a:ext cx="0" cy="0"/>
          <a:chOff x="0" y="0"/>
          <a:chExt cx="0" cy="0"/>
        </a:xfrm>
      </p:grpSpPr>
      <p:sp>
        <p:nvSpPr>
          <p:cNvPr id="149" name="Google Shape;149;p27"/>
          <p:cNvSpPr txBox="1">
            <a:spLocks noGrp="1"/>
          </p:cNvSpPr>
          <p:nvPr>
            <p:ph type="title"/>
          </p:nvPr>
        </p:nvSpPr>
        <p:spPr>
          <a:xfrm>
            <a:off x="856059" y="457200"/>
            <a:ext cx="7429499" cy="1101436"/>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3200" b="1"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Classification</a:t>
            </a:r>
          </a:p>
        </p:txBody>
      </p:sp>
      <p:graphicFrame>
        <p:nvGraphicFramePr>
          <p:cNvPr id="154" name="Google Shape;150;p27">
            <a:extLst>
              <a:ext uri="{FF2B5EF4-FFF2-40B4-BE49-F238E27FC236}">
                <a16:creationId xmlns:a16="http://schemas.microsoft.com/office/drawing/2014/main" id="{CC5DA169-53F5-4CBC-9EE3-8A0A0391AE94}"/>
              </a:ext>
            </a:extLst>
          </p:cNvPr>
          <p:cNvGraphicFramePr/>
          <p:nvPr>
            <p:extLst>
              <p:ext uri="{D42A27DB-BD31-4B8C-83A1-F6EECF244321}">
                <p14:modId xmlns:p14="http://schemas.microsoft.com/office/powerpoint/2010/main" val="3806332225"/>
              </p:ext>
            </p:extLst>
          </p:nvPr>
        </p:nvGraphicFramePr>
        <p:xfrm>
          <a:off x="856059" y="1714500"/>
          <a:ext cx="7429500" cy="254057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 name="Audio 4">
            <a:hlinkClick r:id="" action="ppaction://media"/>
            <a:extLst>
              <a:ext uri="{FF2B5EF4-FFF2-40B4-BE49-F238E27FC236}">
                <a16:creationId xmlns:a16="http://schemas.microsoft.com/office/drawing/2014/main" id="{4E8BC5E3-EDCC-7041-BF8C-8F190CC88FC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7990"/>
    </mc:Choice>
    <mc:Fallback xmlns="">
      <p:transition spd="slow" advTm="279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482393" y="457200"/>
            <a:ext cx="4930264" cy="1428750"/>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3200" b="1" dirty="0"/>
              <a:t>Business Use Case</a:t>
            </a:r>
          </a:p>
        </p:txBody>
      </p:sp>
      <p:sp>
        <p:nvSpPr>
          <p:cNvPr id="162" name="Google Shape;162;p29"/>
          <p:cNvSpPr txBox="1">
            <a:spLocks noGrp="1"/>
          </p:cNvSpPr>
          <p:nvPr>
            <p:ph type="body" idx="1"/>
          </p:nvPr>
        </p:nvSpPr>
        <p:spPr>
          <a:xfrm>
            <a:off x="482394" y="1722475"/>
            <a:ext cx="5035904" cy="2689982"/>
          </a:xfrm>
          <a:prstGeom prst="rect">
            <a:avLst/>
          </a:prstGeom>
        </p:spPr>
        <p:txBody>
          <a:bodyPr spcFirstLastPara="1" vert="horz" lIns="91440" tIns="45720" rIns="91440" bIns="45720" rtlCol="0" anchor="t" anchorCtr="0">
            <a:normAutofit fontScale="92500" lnSpcReduction="10000"/>
          </a:bodyPr>
          <a:lstStyle/>
          <a:p>
            <a:pPr marL="457200" lvl="0" indent="-342900" algn="just" defTabSz="457200">
              <a:lnSpc>
                <a:spcPct val="90000"/>
              </a:lnSpc>
              <a:spcBef>
                <a:spcPct val="20000"/>
              </a:spcBef>
              <a:spcAft>
                <a:spcPts val="600"/>
              </a:spcAft>
              <a:buSzPct val="100000"/>
              <a:buFont typeface="Arial"/>
              <a:buChar char="•"/>
            </a:pPr>
            <a:r>
              <a:rPr lang="en-US" sz="1400" cap="none" dirty="0"/>
              <a:t>Malware detection in a system is critically important pre-inference of any security system. Data mining and modelling techniques can be very useful to predict which systems are more vulnerable to a Malware based on various features of the systems.</a:t>
            </a:r>
          </a:p>
          <a:p>
            <a:pPr marL="457200" lvl="0" indent="-342900" algn="just" defTabSz="457200">
              <a:lnSpc>
                <a:spcPct val="90000"/>
              </a:lnSpc>
              <a:spcBef>
                <a:spcPct val="20000"/>
              </a:spcBef>
              <a:spcAft>
                <a:spcPts val="600"/>
              </a:spcAft>
              <a:buSzPct val="100000"/>
              <a:buFont typeface="Arial"/>
              <a:buChar char="•"/>
            </a:pPr>
            <a:r>
              <a:rPr lang="en-US" sz="1400" cap="none" dirty="0"/>
              <a:t>On finding out the highest probable features to get affected, a company can further drill down to check what "kind" of machines have more chance of getting affected, and then shut those machines down or upgrade their security specifications.</a:t>
            </a:r>
          </a:p>
          <a:p>
            <a:pPr marL="457200" lvl="0" indent="-342900" algn="just" defTabSz="457200">
              <a:lnSpc>
                <a:spcPct val="90000"/>
              </a:lnSpc>
              <a:spcBef>
                <a:spcPct val="20000"/>
              </a:spcBef>
              <a:spcAft>
                <a:spcPts val="600"/>
              </a:spcAft>
              <a:buSzPct val="100000"/>
              <a:buFont typeface="Arial"/>
              <a:buChar char="•"/>
            </a:pPr>
            <a:r>
              <a:rPr lang="en-US" sz="1400" cap="none" dirty="0"/>
              <a:t>Modelling and predicting the target machines can help a company push software updates or releases to such highly vulnerable machines. </a:t>
            </a:r>
          </a:p>
          <a:p>
            <a:pPr marL="0" lvl="0" indent="0" defTabSz="457200">
              <a:lnSpc>
                <a:spcPct val="90000"/>
              </a:lnSpc>
              <a:spcBef>
                <a:spcPct val="20000"/>
              </a:spcBef>
              <a:spcAft>
                <a:spcPts val="600"/>
              </a:spcAft>
              <a:buSzPct val="100000"/>
              <a:buFont typeface="Arial"/>
              <a:buChar char="•"/>
            </a:pPr>
            <a:endParaRPr lang="en-US" sz="1100" dirty="0"/>
          </a:p>
        </p:txBody>
      </p:sp>
      <p:pic>
        <p:nvPicPr>
          <p:cNvPr id="102" name="Graphic 101" descr="Head with Gears">
            <a:extLst>
              <a:ext uri="{FF2B5EF4-FFF2-40B4-BE49-F238E27FC236}">
                <a16:creationId xmlns:a16="http://schemas.microsoft.com/office/drawing/2014/main" id="{78E31C62-598E-41E7-867D-23EF42729C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78129" y="960438"/>
            <a:ext cx="2982591" cy="298259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2" name="Audio 1">
            <a:hlinkClick r:id="" action="ppaction://media"/>
            <a:extLst>
              <a:ext uri="{FF2B5EF4-FFF2-40B4-BE49-F238E27FC236}">
                <a16:creationId xmlns:a16="http://schemas.microsoft.com/office/drawing/2014/main" id="{39640BDD-699B-C742-B6A6-C8A51D8D648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624"/>
    </mc:Choice>
    <mc:Fallback xmlns="">
      <p:transition spd="slow" advTm="26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xfrm>
            <a:off x="276448" y="1072634"/>
            <a:ext cx="2497926" cy="2756931"/>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2800" b="1"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Hypothesis 1</a:t>
            </a:r>
          </a:p>
        </p:txBody>
      </p:sp>
      <p:sp>
        <p:nvSpPr>
          <p:cNvPr id="111" name="Rectangle 110">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4950" y="0"/>
            <a:ext cx="6099050" cy="51435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Connector 112">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52478" y="0"/>
            <a:ext cx="0" cy="51435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15" name="Rectangle 114">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71214" y="2396848"/>
            <a:ext cx="5143500" cy="349805"/>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72" name="Google Shape;168;p30">
            <a:extLst>
              <a:ext uri="{FF2B5EF4-FFF2-40B4-BE49-F238E27FC236}">
                <a16:creationId xmlns:a16="http://schemas.microsoft.com/office/drawing/2014/main" id="{248BA545-E9AF-49EF-A1D6-EFA1D2AB1B99}"/>
              </a:ext>
            </a:extLst>
          </p:cNvPr>
          <p:cNvGraphicFramePr/>
          <p:nvPr>
            <p:extLst>
              <p:ext uri="{D42A27DB-BD31-4B8C-83A1-F6EECF244321}">
                <p14:modId xmlns:p14="http://schemas.microsoft.com/office/powerpoint/2010/main" val="2937310758"/>
              </p:ext>
            </p:extLst>
          </p:nvPr>
        </p:nvGraphicFramePr>
        <p:xfrm>
          <a:off x="3790781" y="723900"/>
          <a:ext cx="4534600" cy="345439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 name="Audio 1">
            <a:hlinkClick r:id="" action="ppaction://media"/>
            <a:extLst>
              <a:ext uri="{FF2B5EF4-FFF2-40B4-BE49-F238E27FC236}">
                <a16:creationId xmlns:a16="http://schemas.microsoft.com/office/drawing/2014/main" id="{C6CB0159-B024-9546-B48B-ECDEB78FCF53}"/>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483"/>
    </mc:Choice>
    <mc:Fallback xmlns="">
      <p:transition spd="slow" advTm="47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B5FB9-349E-3D4B-AC0C-2966FA8B7E22}"/>
              </a:ext>
            </a:extLst>
          </p:cNvPr>
          <p:cNvSpPr>
            <a:spLocks noGrp="1"/>
          </p:cNvSpPr>
          <p:nvPr>
            <p:ph type="title"/>
          </p:nvPr>
        </p:nvSpPr>
        <p:spPr>
          <a:xfrm>
            <a:off x="311700" y="205725"/>
            <a:ext cx="8520600" cy="572700"/>
          </a:xfrm>
        </p:spPr>
        <p:txBody>
          <a:bodyPr/>
          <a:lstStyle/>
          <a:p>
            <a:r>
              <a:rPr lang="en-US" b="1" dirty="0"/>
              <a:t>Hypothesis 1</a:t>
            </a:r>
            <a:endParaRPr lang="en-US" dirty="0"/>
          </a:p>
        </p:txBody>
      </p:sp>
      <p:sp>
        <p:nvSpPr>
          <p:cNvPr id="3" name="Text Placeholder 2">
            <a:extLst>
              <a:ext uri="{FF2B5EF4-FFF2-40B4-BE49-F238E27FC236}">
                <a16:creationId xmlns:a16="http://schemas.microsoft.com/office/drawing/2014/main" id="{4C77327D-B528-9F46-9974-A9C5CE5CDC40}"/>
              </a:ext>
            </a:extLst>
          </p:cNvPr>
          <p:cNvSpPr>
            <a:spLocks noGrp="1"/>
          </p:cNvSpPr>
          <p:nvPr>
            <p:ph type="body" idx="1"/>
          </p:nvPr>
        </p:nvSpPr>
        <p:spPr>
          <a:xfrm>
            <a:off x="311700" y="863550"/>
            <a:ext cx="8520600" cy="3416400"/>
          </a:xfrm>
        </p:spPr>
        <p:txBody>
          <a:bodyPr/>
          <a:lstStyle/>
          <a:p>
            <a:r>
              <a:rPr lang="en-US" dirty="0"/>
              <a:t>Classification Evaluation</a:t>
            </a:r>
          </a:p>
        </p:txBody>
      </p:sp>
      <p:pic>
        <p:nvPicPr>
          <p:cNvPr id="4" name="Picture 3">
            <a:extLst>
              <a:ext uri="{FF2B5EF4-FFF2-40B4-BE49-F238E27FC236}">
                <a16:creationId xmlns:a16="http://schemas.microsoft.com/office/drawing/2014/main" id="{9B874030-8993-0248-B8D0-9809582784F3}"/>
              </a:ext>
            </a:extLst>
          </p:cNvPr>
          <p:cNvPicPr>
            <a:picLocks noChangeAspect="1"/>
          </p:cNvPicPr>
          <p:nvPr/>
        </p:nvPicPr>
        <p:blipFill>
          <a:blip r:embed="rId4"/>
          <a:stretch>
            <a:fillRect/>
          </a:stretch>
        </p:blipFill>
        <p:spPr>
          <a:xfrm>
            <a:off x="2870200" y="1250950"/>
            <a:ext cx="3403600" cy="1320800"/>
          </a:xfrm>
          <a:prstGeom prst="rect">
            <a:avLst/>
          </a:prstGeom>
        </p:spPr>
      </p:pic>
      <p:pic>
        <p:nvPicPr>
          <p:cNvPr id="5" name="Picture 4">
            <a:extLst>
              <a:ext uri="{FF2B5EF4-FFF2-40B4-BE49-F238E27FC236}">
                <a16:creationId xmlns:a16="http://schemas.microsoft.com/office/drawing/2014/main" id="{E137E4B6-448D-2A45-9DA1-D32C3B5F0320}"/>
              </a:ext>
            </a:extLst>
          </p:cNvPr>
          <p:cNvPicPr>
            <a:picLocks noChangeAspect="1"/>
          </p:cNvPicPr>
          <p:nvPr/>
        </p:nvPicPr>
        <p:blipFill>
          <a:blip r:embed="rId5"/>
          <a:stretch>
            <a:fillRect/>
          </a:stretch>
        </p:blipFill>
        <p:spPr>
          <a:xfrm>
            <a:off x="148782" y="3232151"/>
            <a:ext cx="8846436" cy="1193800"/>
          </a:xfrm>
          <a:prstGeom prst="rect">
            <a:avLst/>
          </a:prstGeom>
        </p:spPr>
      </p:pic>
      <p:sp>
        <p:nvSpPr>
          <p:cNvPr id="6" name="Google Shape;176;p31">
            <a:extLst>
              <a:ext uri="{FF2B5EF4-FFF2-40B4-BE49-F238E27FC236}">
                <a16:creationId xmlns:a16="http://schemas.microsoft.com/office/drawing/2014/main" id="{0D3CBA05-575D-B647-870D-0A7431A6143F}"/>
              </a:ext>
            </a:extLst>
          </p:cNvPr>
          <p:cNvSpPr txBox="1"/>
          <p:nvPr/>
        </p:nvSpPr>
        <p:spPr>
          <a:xfrm>
            <a:off x="2870200" y="2513450"/>
            <a:ext cx="34036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100"/>
              </a:spcBef>
              <a:spcAft>
                <a:spcPts val="0"/>
              </a:spcAft>
              <a:buNone/>
            </a:pPr>
            <a:r>
              <a:rPr lang="en" sz="1200" dirty="0">
                <a:solidFill>
                  <a:schemeClr val="tx2"/>
                </a:solidFill>
                <a:latin typeface="Century Gothic" panose="020B0502020202020204"/>
              </a:rPr>
              <a:t>Feature Importance</a:t>
            </a:r>
            <a:endParaRPr sz="1200" dirty="0">
              <a:solidFill>
                <a:schemeClr val="tx2"/>
              </a:solidFill>
              <a:latin typeface="Century Gothic" panose="020B0502020202020204"/>
            </a:endParaRPr>
          </a:p>
        </p:txBody>
      </p:sp>
      <p:sp>
        <p:nvSpPr>
          <p:cNvPr id="7" name="Google Shape;176;p31">
            <a:extLst>
              <a:ext uri="{FF2B5EF4-FFF2-40B4-BE49-F238E27FC236}">
                <a16:creationId xmlns:a16="http://schemas.microsoft.com/office/drawing/2014/main" id="{EC76CE3F-BA89-7D41-AD13-F5948FA2FE73}"/>
              </a:ext>
            </a:extLst>
          </p:cNvPr>
          <p:cNvSpPr txBox="1"/>
          <p:nvPr/>
        </p:nvSpPr>
        <p:spPr>
          <a:xfrm>
            <a:off x="148782" y="4348650"/>
            <a:ext cx="8846436"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100"/>
              </a:spcBef>
              <a:spcAft>
                <a:spcPts val="0"/>
              </a:spcAft>
              <a:buNone/>
            </a:pPr>
            <a:r>
              <a:rPr lang="en" sz="1200" dirty="0">
                <a:solidFill>
                  <a:schemeClr val="tx2"/>
                </a:solidFill>
                <a:latin typeface="Century Gothic" panose="020B0502020202020204"/>
              </a:rPr>
              <a:t>Classification error Metrics</a:t>
            </a:r>
            <a:endParaRPr sz="1200" dirty="0">
              <a:solidFill>
                <a:schemeClr val="tx2"/>
              </a:solidFill>
              <a:latin typeface="Century Gothic" panose="020B0502020202020204"/>
            </a:endParaRPr>
          </a:p>
        </p:txBody>
      </p:sp>
      <p:pic>
        <p:nvPicPr>
          <p:cNvPr id="10" name="Audio 9">
            <a:hlinkClick r:id="" action="ppaction://media"/>
            <a:extLst>
              <a:ext uri="{FF2B5EF4-FFF2-40B4-BE49-F238E27FC236}">
                <a16:creationId xmlns:a16="http://schemas.microsoft.com/office/drawing/2014/main" id="{8A19ACA9-46D5-024A-B17E-E6CBE741EF8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454013247"/>
      </p:ext>
    </p:extLst>
  </p:cSld>
  <p:clrMapOvr>
    <a:masterClrMapping/>
  </p:clrMapOvr>
  <mc:AlternateContent xmlns:mc="http://schemas.openxmlformats.org/markup-compatibility/2006" xmlns:p14="http://schemas.microsoft.com/office/powerpoint/2010/main">
    <mc:Choice Requires="p14">
      <p:transition spd="slow" p14:dur="2000" advTm="35404"/>
    </mc:Choice>
    <mc:Fallback xmlns="">
      <p:transition spd="slow" advTm="35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6089901" y="482599"/>
            <a:ext cx="2357907" cy="4178299"/>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2700" b="1"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Overview</a:t>
            </a:r>
          </a:p>
        </p:txBody>
      </p:sp>
      <p:sp>
        <p:nvSpPr>
          <p:cNvPr id="75" name="Rectangle 69">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49126"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1">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931050" y="2396848"/>
            <a:ext cx="5143500" cy="349805"/>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4" name="Straight Connector 73">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3112815" y="2571750"/>
            <a:ext cx="51435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65" name="Google Shape;63;p14">
            <a:extLst>
              <a:ext uri="{FF2B5EF4-FFF2-40B4-BE49-F238E27FC236}">
                <a16:creationId xmlns:a16="http://schemas.microsoft.com/office/drawing/2014/main" id="{20FCCF47-4A18-4CE8-BC4E-A5A40FF42B8D}"/>
              </a:ext>
            </a:extLst>
          </p:cNvPr>
          <p:cNvGraphicFramePr/>
          <p:nvPr>
            <p:extLst>
              <p:ext uri="{D42A27DB-BD31-4B8C-83A1-F6EECF244321}">
                <p14:modId xmlns:p14="http://schemas.microsoft.com/office/powerpoint/2010/main" val="483601226"/>
              </p:ext>
            </p:extLst>
          </p:nvPr>
        </p:nvGraphicFramePr>
        <p:xfrm>
          <a:off x="482600" y="482600"/>
          <a:ext cx="4682994" cy="417829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 name="Audio 4">
            <a:hlinkClick r:id="" action="ppaction://media"/>
            <a:extLst>
              <a:ext uri="{FF2B5EF4-FFF2-40B4-BE49-F238E27FC236}">
                <a16:creationId xmlns:a16="http://schemas.microsoft.com/office/drawing/2014/main" id="{1DAA83A7-E7F7-0F49-81CC-710027F23E2B}"/>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741"/>
    </mc:Choice>
    <mc:Fallback xmlns="">
      <p:transition spd="slow" advTm="16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11700" y="2498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t>Hypothesis 1(Contd.)</a:t>
            </a:r>
            <a:br>
              <a:rPr lang="en" sz="3600" b="1" dirty="0">
                <a:latin typeface="Times New Roman" panose="02020603050405020304" pitchFamily="18" charset="0"/>
                <a:cs typeface="Times New Roman" panose="02020603050405020304" pitchFamily="18" charset="0"/>
              </a:rPr>
            </a:br>
            <a:br>
              <a:rPr lang="en" sz="3600" b="1" dirty="0">
                <a:latin typeface="Times New Roman" panose="02020603050405020304" pitchFamily="18" charset="0"/>
                <a:cs typeface="Times New Roman" panose="02020603050405020304" pitchFamily="18" charset="0"/>
              </a:rPr>
            </a:br>
            <a:endParaRPr sz="3600" b="1" dirty="0">
              <a:latin typeface="Times New Roman" panose="02020603050405020304" pitchFamily="18" charset="0"/>
              <a:cs typeface="Times New Roman" panose="02020603050405020304" pitchFamily="18" charset="0"/>
            </a:endParaRPr>
          </a:p>
        </p:txBody>
      </p:sp>
      <p:pic>
        <p:nvPicPr>
          <p:cNvPr id="174" name="Google Shape;174;p31"/>
          <p:cNvPicPr preferRelativeResize="0"/>
          <p:nvPr/>
        </p:nvPicPr>
        <p:blipFill>
          <a:blip r:embed="rId5">
            <a:alphaModFix/>
          </a:blip>
          <a:stretch>
            <a:fillRect/>
          </a:stretch>
        </p:blipFill>
        <p:spPr>
          <a:xfrm>
            <a:off x="311700" y="1003537"/>
            <a:ext cx="2811575" cy="924688"/>
          </a:xfrm>
          <a:prstGeom prst="rect">
            <a:avLst/>
          </a:prstGeom>
          <a:noFill/>
          <a:ln>
            <a:noFill/>
          </a:ln>
        </p:spPr>
      </p:pic>
      <p:pic>
        <p:nvPicPr>
          <p:cNvPr id="175" name="Google Shape;175;p31"/>
          <p:cNvPicPr preferRelativeResize="0"/>
          <p:nvPr/>
        </p:nvPicPr>
        <p:blipFill>
          <a:blip r:embed="rId6">
            <a:alphaModFix/>
          </a:blip>
          <a:stretch>
            <a:fillRect/>
          </a:stretch>
        </p:blipFill>
        <p:spPr>
          <a:xfrm>
            <a:off x="311700" y="2067600"/>
            <a:ext cx="2811575" cy="2636875"/>
          </a:xfrm>
          <a:prstGeom prst="rect">
            <a:avLst/>
          </a:prstGeom>
          <a:noFill/>
          <a:ln>
            <a:noFill/>
          </a:ln>
        </p:spPr>
      </p:pic>
      <p:sp>
        <p:nvSpPr>
          <p:cNvPr id="176" name="Google Shape;176;p31"/>
          <p:cNvSpPr txBox="1"/>
          <p:nvPr/>
        </p:nvSpPr>
        <p:spPr>
          <a:xfrm>
            <a:off x="311700" y="4570800"/>
            <a:ext cx="2811575"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100"/>
              </a:spcBef>
              <a:spcAft>
                <a:spcPts val="0"/>
              </a:spcAft>
              <a:buNone/>
            </a:pPr>
            <a:r>
              <a:rPr lang="en" sz="1200" dirty="0">
                <a:solidFill>
                  <a:schemeClr val="tx2"/>
                </a:solidFill>
                <a:latin typeface="Century Gothic" panose="020B0502020202020204"/>
              </a:rPr>
              <a:t>KNN Classification error Metrics</a:t>
            </a:r>
            <a:endParaRPr sz="1200" dirty="0">
              <a:solidFill>
                <a:schemeClr val="tx2"/>
              </a:solidFill>
              <a:latin typeface="Century Gothic" panose="020B0502020202020204"/>
            </a:endParaRPr>
          </a:p>
        </p:txBody>
      </p:sp>
      <p:pic>
        <p:nvPicPr>
          <p:cNvPr id="177" name="Google Shape;177;p31"/>
          <p:cNvPicPr preferRelativeResize="0"/>
          <p:nvPr/>
        </p:nvPicPr>
        <p:blipFill>
          <a:blip r:embed="rId7">
            <a:alphaModFix/>
          </a:blip>
          <a:stretch>
            <a:fillRect/>
          </a:stretch>
        </p:blipFill>
        <p:spPr>
          <a:xfrm>
            <a:off x="3210050" y="1003525"/>
            <a:ext cx="2811575" cy="924700"/>
          </a:xfrm>
          <a:prstGeom prst="rect">
            <a:avLst/>
          </a:prstGeom>
          <a:noFill/>
          <a:ln>
            <a:noFill/>
          </a:ln>
        </p:spPr>
      </p:pic>
      <p:pic>
        <p:nvPicPr>
          <p:cNvPr id="178" name="Google Shape;178;p31"/>
          <p:cNvPicPr preferRelativeResize="0"/>
          <p:nvPr/>
        </p:nvPicPr>
        <p:blipFill>
          <a:blip r:embed="rId8">
            <a:alphaModFix/>
          </a:blip>
          <a:stretch>
            <a:fillRect/>
          </a:stretch>
        </p:blipFill>
        <p:spPr>
          <a:xfrm>
            <a:off x="3210050" y="2067600"/>
            <a:ext cx="2739050" cy="2636875"/>
          </a:xfrm>
          <a:prstGeom prst="rect">
            <a:avLst/>
          </a:prstGeom>
          <a:noFill/>
          <a:ln>
            <a:noFill/>
          </a:ln>
        </p:spPr>
      </p:pic>
      <p:sp>
        <p:nvSpPr>
          <p:cNvPr id="179" name="Google Shape;179;p31"/>
          <p:cNvSpPr txBox="1"/>
          <p:nvPr/>
        </p:nvSpPr>
        <p:spPr>
          <a:xfrm>
            <a:off x="3210050" y="4570800"/>
            <a:ext cx="273905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100"/>
              </a:spcBef>
              <a:spcAft>
                <a:spcPts val="0"/>
              </a:spcAft>
              <a:buNone/>
            </a:pPr>
            <a:r>
              <a:rPr lang="en" sz="1200" dirty="0">
                <a:solidFill>
                  <a:schemeClr val="tx2"/>
                </a:solidFill>
                <a:latin typeface="Century Gothic" panose="020B0502020202020204"/>
              </a:rPr>
              <a:t>Classification Tree Error Metrics</a:t>
            </a:r>
            <a:endParaRPr sz="1200" dirty="0">
              <a:solidFill>
                <a:schemeClr val="tx2"/>
              </a:solidFill>
              <a:latin typeface="Century Gothic" panose="020B0502020202020204"/>
            </a:endParaRPr>
          </a:p>
        </p:txBody>
      </p:sp>
      <p:pic>
        <p:nvPicPr>
          <p:cNvPr id="180" name="Google Shape;180;p31"/>
          <p:cNvPicPr preferRelativeResize="0"/>
          <p:nvPr/>
        </p:nvPicPr>
        <p:blipFill>
          <a:blip r:embed="rId9">
            <a:alphaModFix/>
          </a:blip>
          <a:stretch>
            <a:fillRect/>
          </a:stretch>
        </p:blipFill>
        <p:spPr>
          <a:xfrm>
            <a:off x="6174025" y="1003525"/>
            <a:ext cx="2817575" cy="924700"/>
          </a:xfrm>
          <a:prstGeom prst="rect">
            <a:avLst/>
          </a:prstGeom>
          <a:noFill/>
          <a:ln>
            <a:noFill/>
          </a:ln>
        </p:spPr>
      </p:pic>
      <p:pic>
        <p:nvPicPr>
          <p:cNvPr id="181" name="Google Shape;181;p31"/>
          <p:cNvPicPr preferRelativeResize="0"/>
          <p:nvPr/>
        </p:nvPicPr>
        <p:blipFill>
          <a:blip r:embed="rId10">
            <a:alphaModFix/>
          </a:blip>
          <a:stretch>
            <a:fillRect/>
          </a:stretch>
        </p:blipFill>
        <p:spPr>
          <a:xfrm>
            <a:off x="6101500" y="2080625"/>
            <a:ext cx="2812350" cy="2623850"/>
          </a:xfrm>
          <a:prstGeom prst="rect">
            <a:avLst/>
          </a:prstGeom>
          <a:noFill/>
          <a:ln>
            <a:noFill/>
          </a:ln>
        </p:spPr>
      </p:pic>
      <p:sp>
        <p:nvSpPr>
          <p:cNvPr id="182" name="Google Shape;182;p31"/>
          <p:cNvSpPr txBox="1"/>
          <p:nvPr/>
        </p:nvSpPr>
        <p:spPr>
          <a:xfrm>
            <a:off x="6096275" y="4570800"/>
            <a:ext cx="2817575"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100"/>
              </a:spcBef>
              <a:spcAft>
                <a:spcPts val="0"/>
              </a:spcAft>
              <a:buNone/>
            </a:pPr>
            <a:r>
              <a:rPr lang="en" sz="1200" dirty="0">
                <a:solidFill>
                  <a:schemeClr val="tx2"/>
                </a:solidFill>
                <a:latin typeface="Century Gothic" panose="020B0502020202020204"/>
              </a:rPr>
              <a:t>Logistic Regression Error Metrics</a:t>
            </a:r>
            <a:endParaRPr sz="1200" dirty="0">
              <a:solidFill>
                <a:schemeClr val="tx2"/>
              </a:solidFill>
              <a:latin typeface="Century Gothic" panose="020B0502020202020204"/>
            </a:endParaRPr>
          </a:p>
        </p:txBody>
      </p:sp>
      <p:pic>
        <p:nvPicPr>
          <p:cNvPr id="2" name="Audio 1">
            <a:hlinkClick r:id="" action="ppaction://media"/>
            <a:extLst>
              <a:ext uri="{FF2B5EF4-FFF2-40B4-BE49-F238E27FC236}">
                <a16:creationId xmlns:a16="http://schemas.microsoft.com/office/drawing/2014/main" id="{5D5A9E77-1329-6B4A-BE25-139FBFC99096}"/>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621"/>
    </mc:Choice>
    <mc:Fallback xmlns="">
      <p:transition spd="slow" advTm="30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482393" y="457200"/>
            <a:ext cx="4930264" cy="1428750"/>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3200" b="1"/>
              <a:t>Hypothesis 1(Contd.)</a:t>
            </a:r>
          </a:p>
        </p:txBody>
      </p:sp>
      <p:sp>
        <p:nvSpPr>
          <p:cNvPr id="188" name="Google Shape;188;p32"/>
          <p:cNvSpPr txBox="1">
            <a:spLocks noGrp="1"/>
          </p:cNvSpPr>
          <p:nvPr>
            <p:ph type="body" idx="1"/>
          </p:nvPr>
        </p:nvSpPr>
        <p:spPr>
          <a:xfrm>
            <a:off x="340242" y="1796903"/>
            <a:ext cx="5072415" cy="2615554"/>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20000"/>
              </a:spcBef>
              <a:spcAft>
                <a:spcPts val="600"/>
              </a:spcAft>
              <a:buSzPct val="100000"/>
              <a:buFont typeface="Arial"/>
              <a:buChar char="•"/>
            </a:pPr>
            <a:r>
              <a:rPr lang="en-US" sz="1300" b="1" cap="none" dirty="0"/>
              <a:t> Best Model</a:t>
            </a:r>
          </a:p>
          <a:p>
            <a:pPr marL="457200" lvl="0" indent="0" defTabSz="457200">
              <a:lnSpc>
                <a:spcPct val="90000"/>
              </a:lnSpc>
              <a:spcBef>
                <a:spcPct val="20000"/>
              </a:spcBef>
              <a:spcAft>
                <a:spcPts val="600"/>
              </a:spcAft>
              <a:buSzPct val="100000"/>
              <a:buFont typeface="Arial"/>
              <a:buChar char="•"/>
            </a:pPr>
            <a:endParaRPr lang="en-US" sz="1300" cap="none" dirty="0"/>
          </a:p>
          <a:p>
            <a:pPr marL="457200" lvl="0" indent="-342900" defTabSz="457200">
              <a:lnSpc>
                <a:spcPct val="90000"/>
              </a:lnSpc>
              <a:spcBef>
                <a:spcPct val="20000"/>
              </a:spcBef>
              <a:spcAft>
                <a:spcPts val="600"/>
              </a:spcAft>
              <a:buSzPct val="100000"/>
              <a:buFont typeface="Arial"/>
              <a:buChar char="•"/>
            </a:pPr>
            <a:r>
              <a:rPr lang="en-US" sz="1300" cap="none" dirty="0"/>
              <a:t>The Malware Prediction data set has many categorical variables and hence we have chosen the techniques which go with categorical data, KNN, classification, and logistic regression. </a:t>
            </a:r>
          </a:p>
          <a:p>
            <a:pPr marL="457200" lvl="0" indent="-342900" defTabSz="457200">
              <a:lnSpc>
                <a:spcPct val="90000"/>
              </a:lnSpc>
              <a:spcBef>
                <a:spcPct val="20000"/>
              </a:spcBef>
              <a:spcAft>
                <a:spcPts val="600"/>
              </a:spcAft>
              <a:buSzPct val="100000"/>
              <a:buFont typeface="Arial"/>
              <a:buChar char="•"/>
            </a:pPr>
            <a:r>
              <a:rPr lang="en-US" sz="1300" cap="none" dirty="0"/>
              <a:t>If we compare the three models applied for this data, then by looking into the metrics the KNN modeling technique has a high accuracy of 70.29 among all three and the error percentage is also lowest. So, for this data set, KNN gives us a better result.</a:t>
            </a:r>
          </a:p>
        </p:txBody>
      </p:sp>
      <p:pic>
        <p:nvPicPr>
          <p:cNvPr id="192" name="Graphic 191" descr="Checkmark">
            <a:extLst>
              <a:ext uri="{FF2B5EF4-FFF2-40B4-BE49-F238E27FC236}">
                <a16:creationId xmlns:a16="http://schemas.microsoft.com/office/drawing/2014/main" id="{B2174E56-88B0-4BFA-8C71-E66ADEFA01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78129" y="960438"/>
            <a:ext cx="2982591" cy="298259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2" name="Audio 1">
            <a:hlinkClick r:id="" action="ppaction://media"/>
            <a:extLst>
              <a:ext uri="{FF2B5EF4-FFF2-40B4-BE49-F238E27FC236}">
                <a16:creationId xmlns:a16="http://schemas.microsoft.com/office/drawing/2014/main" id="{A5B1D54C-F038-3F49-A833-6B61348EA72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672"/>
    </mc:Choice>
    <mc:Fallback xmlns="">
      <p:transition spd="slow" advTm="24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499730" y="535781"/>
            <a:ext cx="2730620" cy="3807619"/>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3000" b="1" dirty="0"/>
              <a:t>Hypothesis 2</a:t>
            </a:r>
          </a:p>
        </p:txBody>
      </p:sp>
      <p:sp>
        <p:nvSpPr>
          <p:cNvPr id="71" name="Rectangle 70">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5017" y="0"/>
            <a:ext cx="5668982" cy="51435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84904" y="2396848"/>
            <a:ext cx="5143500" cy="349805"/>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5" name="Straight Connector 74">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81752" y="0"/>
            <a:ext cx="0" cy="51435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94" name="Google Shape;194;p33"/>
          <p:cNvSpPr txBox="1">
            <a:spLocks noGrp="1"/>
          </p:cNvSpPr>
          <p:nvPr>
            <p:ph type="body" idx="1"/>
          </p:nvPr>
        </p:nvSpPr>
        <p:spPr>
          <a:xfrm>
            <a:off x="3729784" y="535781"/>
            <a:ext cx="4690313" cy="3807619"/>
          </a:xfrm>
          <a:prstGeom prst="rect">
            <a:avLst/>
          </a:prstGeom>
        </p:spPr>
        <p:txBody>
          <a:bodyPr spcFirstLastPara="1" vert="horz" lIns="91440" tIns="45720" rIns="91440" bIns="45720" rtlCol="0" anchor="ctr" anchorCtr="0">
            <a:normAutofit/>
          </a:bodyPr>
          <a:lstStyle/>
          <a:p>
            <a:pPr marL="457200" lvl="0" indent="-342900" defTabSz="457200">
              <a:spcBef>
                <a:spcPct val="20000"/>
              </a:spcBef>
              <a:spcAft>
                <a:spcPts val="600"/>
              </a:spcAft>
              <a:buSzPct val="100000"/>
              <a:buFont typeface="Arial"/>
              <a:buChar char="•"/>
            </a:pPr>
            <a:r>
              <a:rPr lang="en-US" sz="1300" cap="none" dirty="0"/>
              <a:t>How are gaming devices being affected by Malwares?</a:t>
            </a:r>
          </a:p>
          <a:p>
            <a:pPr marL="457200" lvl="0" indent="-342900" defTabSz="457200">
              <a:spcBef>
                <a:spcPct val="20000"/>
              </a:spcBef>
              <a:spcAft>
                <a:spcPts val="600"/>
              </a:spcAft>
              <a:buSzPct val="100000"/>
              <a:buFont typeface="Arial"/>
              <a:buChar char="•"/>
            </a:pPr>
            <a:r>
              <a:rPr lang="en-US" sz="1300" cap="none" dirty="0"/>
              <a:t>For this hypothesis, we consider _</a:t>
            </a:r>
            <a:r>
              <a:rPr lang="en-US" sz="1300" cap="none" dirty="0" err="1"/>
              <a:t>IsGamer</a:t>
            </a:r>
            <a:r>
              <a:rPr lang="en-US" sz="1300" cap="none" dirty="0"/>
              <a:t> attribute from the dataset to check if the devices used for gaming had malwares detected on them. </a:t>
            </a:r>
          </a:p>
          <a:p>
            <a:pPr marL="457200" lvl="0" indent="-342900" defTabSz="457200">
              <a:spcBef>
                <a:spcPct val="20000"/>
              </a:spcBef>
              <a:spcAft>
                <a:spcPts val="600"/>
              </a:spcAft>
              <a:buSzPct val="100000"/>
              <a:buFont typeface="Arial"/>
              <a:buChar char="•"/>
            </a:pPr>
            <a:r>
              <a:rPr lang="en-US" sz="1300" cap="none" dirty="0"/>
              <a:t>Further on, we have also investigated whether the gaming devices which had malware detected, also had antivirus products installed.</a:t>
            </a:r>
          </a:p>
          <a:p>
            <a:pPr marL="457200" lvl="0" indent="-342900" defTabSz="457200">
              <a:spcBef>
                <a:spcPct val="20000"/>
              </a:spcBef>
              <a:spcAft>
                <a:spcPts val="600"/>
              </a:spcAft>
              <a:buSzPct val="100000"/>
              <a:buFont typeface="Arial"/>
              <a:buChar char="•"/>
            </a:pPr>
            <a:r>
              <a:rPr lang="en-US" sz="1300" cap="none" dirty="0"/>
              <a:t>Association Rules have been used considering platform sub release, region identifier, </a:t>
            </a:r>
            <a:r>
              <a:rPr lang="en-US" sz="1300" cap="none" dirty="0" err="1"/>
              <a:t>IsGamer</a:t>
            </a:r>
            <a:r>
              <a:rPr lang="en-US" sz="1300" cap="none" dirty="0"/>
              <a:t>, </a:t>
            </a:r>
            <a:r>
              <a:rPr lang="en-US" sz="1300" cap="none" dirty="0" err="1"/>
              <a:t>FormFactor</a:t>
            </a:r>
            <a:r>
              <a:rPr lang="en-US" sz="1300" cap="none" dirty="0"/>
              <a:t>, Antivirus products installations.</a:t>
            </a:r>
          </a:p>
          <a:p>
            <a:pPr marL="457200" lvl="0" indent="-342900" defTabSz="457200">
              <a:spcBef>
                <a:spcPct val="20000"/>
              </a:spcBef>
              <a:spcAft>
                <a:spcPts val="600"/>
              </a:spcAft>
              <a:buSzPct val="100000"/>
              <a:buFont typeface="Arial"/>
              <a:buChar char="•"/>
            </a:pPr>
            <a:r>
              <a:rPr lang="en-US" sz="1300" cap="none" dirty="0"/>
              <a:t>This hypothesis essentially enables us to look at the features which could affect the impact of Malware on gaming devices.</a:t>
            </a:r>
          </a:p>
        </p:txBody>
      </p:sp>
      <p:pic>
        <p:nvPicPr>
          <p:cNvPr id="4" name="Audio 3">
            <a:hlinkClick r:id="" action="ppaction://media"/>
            <a:extLst>
              <a:ext uri="{FF2B5EF4-FFF2-40B4-BE49-F238E27FC236}">
                <a16:creationId xmlns:a16="http://schemas.microsoft.com/office/drawing/2014/main" id="{4119D3DC-EC99-6844-8CA1-1B3442B35F4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606"/>
    </mc:Choice>
    <mc:Fallback xmlns="">
      <p:transition spd="slow" advTm="21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t>Hypothesis 2(Contd.)</a:t>
            </a:r>
            <a:endParaRPr sz="3200" b="1" dirty="0"/>
          </a:p>
        </p:txBody>
      </p:sp>
      <p:sp>
        <p:nvSpPr>
          <p:cNvPr id="200" name="Google Shape;200;p34"/>
          <p:cNvSpPr txBox="1">
            <a:spLocks noGrp="1"/>
          </p:cNvSpPr>
          <p:nvPr>
            <p:ph type="body" idx="1"/>
          </p:nvPr>
        </p:nvSpPr>
        <p:spPr>
          <a:xfrm>
            <a:off x="311700" y="1152500"/>
            <a:ext cx="8520600" cy="367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203" name="Google Shape;203;p34"/>
          <p:cNvSpPr txBox="1"/>
          <p:nvPr/>
        </p:nvSpPr>
        <p:spPr>
          <a:xfrm>
            <a:off x="621925" y="3426375"/>
            <a:ext cx="8136052" cy="476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sz="1450" b="1" dirty="0"/>
          </a:p>
          <a:p>
            <a:pPr marL="0" lvl="0" indent="0" algn="ctr" rtl="0">
              <a:spcBef>
                <a:spcPts val="0"/>
              </a:spcBef>
              <a:spcAft>
                <a:spcPts val="0"/>
              </a:spcAft>
              <a:buNone/>
            </a:pPr>
            <a:r>
              <a:rPr lang="en" sz="900" dirty="0"/>
              <a:t> </a:t>
            </a:r>
            <a:endParaRPr sz="900" dirty="0"/>
          </a:p>
          <a:p>
            <a:pPr marL="0" lvl="0" indent="0" algn="ctr" rtl="0">
              <a:spcBef>
                <a:spcPts val="0"/>
              </a:spcBef>
              <a:spcAft>
                <a:spcPts val="0"/>
              </a:spcAft>
              <a:buNone/>
            </a:pPr>
            <a:endParaRPr lang="en" sz="900" dirty="0"/>
          </a:p>
          <a:p>
            <a:pPr marL="0" lvl="0" indent="0" algn="ctr" rtl="0">
              <a:spcBef>
                <a:spcPts val="0"/>
              </a:spcBef>
              <a:spcAft>
                <a:spcPts val="0"/>
              </a:spcAft>
              <a:buNone/>
            </a:pPr>
            <a:endParaRPr lang="en" sz="900" dirty="0">
              <a:solidFill>
                <a:schemeClr val="tx2"/>
              </a:solidFill>
              <a:latin typeface="Century Gothic" panose="020B0502020202020204"/>
            </a:endParaRPr>
          </a:p>
          <a:p>
            <a:pPr marL="0" lvl="0" indent="0" algn="ctr" rtl="0">
              <a:spcBef>
                <a:spcPts val="0"/>
              </a:spcBef>
              <a:spcAft>
                <a:spcPts val="0"/>
              </a:spcAft>
              <a:buNone/>
            </a:pPr>
            <a:r>
              <a:rPr lang="en" sz="1200" dirty="0">
                <a:solidFill>
                  <a:schemeClr val="tx2"/>
                </a:solidFill>
                <a:latin typeface="Century Gothic" panose="020B0502020202020204"/>
              </a:rPr>
              <a:t>Association Rule</a:t>
            </a:r>
            <a:r>
              <a:rPr lang="en-US" sz="1200" dirty="0">
                <a:solidFill>
                  <a:schemeClr val="tx2"/>
                </a:solidFill>
                <a:latin typeface="Century Gothic" panose="020B0502020202020204"/>
              </a:rPr>
              <a:t>s</a:t>
            </a:r>
            <a:endParaRPr sz="1200" dirty="0">
              <a:solidFill>
                <a:schemeClr val="tx2"/>
              </a:solidFill>
              <a:latin typeface="Century Gothic" panose="020B0502020202020204"/>
            </a:endParaRPr>
          </a:p>
          <a:p>
            <a:pPr marL="0" lvl="0" indent="0" algn="ctr" rtl="0">
              <a:spcBef>
                <a:spcPts val="0"/>
              </a:spcBef>
              <a:spcAft>
                <a:spcPts val="0"/>
              </a:spcAft>
              <a:buNone/>
            </a:pPr>
            <a:endParaRPr sz="1000" dirty="0"/>
          </a:p>
          <a:p>
            <a:pPr marL="0" lvl="0" indent="0" algn="ctr" rtl="0">
              <a:spcBef>
                <a:spcPts val="0"/>
              </a:spcBef>
              <a:spcAft>
                <a:spcPts val="0"/>
              </a:spcAft>
              <a:buNone/>
            </a:pPr>
            <a:endParaRPr sz="1000" dirty="0"/>
          </a:p>
          <a:p>
            <a:pPr marL="0" lvl="0" indent="0" algn="ctr" rtl="0">
              <a:spcBef>
                <a:spcPts val="0"/>
              </a:spcBef>
              <a:spcAft>
                <a:spcPts val="0"/>
              </a:spcAft>
              <a:buNone/>
            </a:pPr>
            <a:endParaRPr sz="1000" dirty="0"/>
          </a:p>
          <a:p>
            <a:pPr marL="0" lvl="0" indent="0" algn="ctr" rtl="0">
              <a:lnSpc>
                <a:spcPct val="115000"/>
              </a:lnSpc>
              <a:spcBef>
                <a:spcPts val="900"/>
              </a:spcBef>
              <a:spcAft>
                <a:spcPts val="0"/>
              </a:spcAft>
              <a:buClr>
                <a:schemeClr val="dk1"/>
              </a:buClr>
              <a:buSzPts val="1100"/>
              <a:buFont typeface="Arial"/>
              <a:buNone/>
            </a:pPr>
            <a:endParaRPr sz="1000" dirty="0">
              <a:solidFill>
                <a:schemeClr val="dk1"/>
              </a:solidFill>
            </a:endParaRPr>
          </a:p>
          <a:p>
            <a:pPr marL="0" lvl="0" indent="0" algn="ctr" rtl="0">
              <a:spcBef>
                <a:spcPts val="0"/>
              </a:spcBef>
              <a:spcAft>
                <a:spcPts val="0"/>
              </a:spcAft>
              <a:buNone/>
            </a:pPr>
            <a:endParaRPr sz="1100" dirty="0"/>
          </a:p>
        </p:txBody>
      </p:sp>
      <p:pic>
        <p:nvPicPr>
          <p:cNvPr id="204" name="Google Shape;204;p34"/>
          <p:cNvPicPr preferRelativeResize="0"/>
          <p:nvPr/>
        </p:nvPicPr>
        <p:blipFill>
          <a:blip r:embed="rId5">
            <a:alphaModFix/>
          </a:blip>
          <a:stretch>
            <a:fillRect/>
          </a:stretch>
        </p:blipFill>
        <p:spPr>
          <a:xfrm>
            <a:off x="621925" y="1479775"/>
            <a:ext cx="8136052" cy="1857375"/>
          </a:xfrm>
          <a:prstGeom prst="rect">
            <a:avLst/>
          </a:prstGeom>
          <a:noFill/>
          <a:ln>
            <a:noFill/>
          </a:ln>
        </p:spPr>
      </p:pic>
      <p:pic>
        <p:nvPicPr>
          <p:cNvPr id="3" name="Audio 2">
            <a:hlinkClick r:id="" action="ppaction://media"/>
            <a:extLst>
              <a:ext uri="{FF2B5EF4-FFF2-40B4-BE49-F238E27FC236}">
                <a16:creationId xmlns:a16="http://schemas.microsoft.com/office/drawing/2014/main" id="{C729D9CA-E592-124F-A347-2DC85404666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613"/>
    </mc:Choice>
    <mc:Fallback xmlns="">
      <p:transition spd="slow" advTm="13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t>Hypothesis 2(Contd.)</a:t>
            </a:r>
            <a:endParaRPr sz="3200" b="1" dirty="0"/>
          </a:p>
        </p:txBody>
      </p:sp>
      <p:sp>
        <p:nvSpPr>
          <p:cNvPr id="210" name="Google Shape;210;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400" dirty="0">
                <a:solidFill>
                  <a:schemeClr val="dk1"/>
                </a:solidFill>
              </a:rPr>
              <a:t>		</a:t>
            </a:r>
            <a:endParaRPr sz="1400" dirty="0">
              <a:solidFill>
                <a:schemeClr val="dk1"/>
              </a:solidFill>
            </a:endParaRPr>
          </a:p>
          <a:p>
            <a:pPr marL="0" lvl="0" indent="0" algn="l" rtl="0">
              <a:lnSpc>
                <a:spcPct val="100000"/>
              </a:lnSpc>
              <a:spcBef>
                <a:spcPts val="0"/>
              </a:spcBef>
              <a:spcAft>
                <a:spcPts val="0"/>
              </a:spcAft>
              <a:buNone/>
            </a:pPr>
            <a:r>
              <a:rPr lang="en" sz="1300" b="1" cap="none" dirty="0"/>
              <a:t>				[Wdft_IsGamer,AVProductsInstalled_1] → [</a:t>
            </a:r>
            <a:r>
              <a:rPr lang="en" sz="1300" b="1" cap="none" dirty="0" err="1"/>
              <a:t>HasDetections</a:t>
            </a:r>
            <a:r>
              <a:rPr lang="en" sz="1300" b="1" cap="none" dirty="0"/>
              <a:t>]con f = 59.23%</a:t>
            </a:r>
            <a:endParaRPr sz="1300" b="1" cap="none" dirty="0"/>
          </a:p>
          <a:p>
            <a:pPr marL="0" lvl="0" indent="0" algn="l" rtl="0">
              <a:lnSpc>
                <a:spcPct val="100000"/>
              </a:lnSpc>
              <a:spcBef>
                <a:spcPts val="0"/>
              </a:spcBef>
              <a:spcAft>
                <a:spcPts val="0"/>
              </a:spcAft>
              <a:buClr>
                <a:schemeClr val="dk1"/>
              </a:buClr>
              <a:buSzPts val="1100"/>
              <a:buFont typeface="Arial"/>
              <a:buNone/>
            </a:pPr>
            <a:endParaRPr sz="1400" dirty="0">
              <a:solidFill>
                <a:schemeClr val="dk1"/>
              </a:solidFill>
            </a:endParaRPr>
          </a:p>
        </p:txBody>
      </p:sp>
      <p:pic>
        <p:nvPicPr>
          <p:cNvPr id="211" name="Google Shape;211;p35"/>
          <p:cNvPicPr preferRelativeResize="0"/>
          <p:nvPr/>
        </p:nvPicPr>
        <p:blipFill>
          <a:blip r:embed="rId5">
            <a:alphaModFix/>
          </a:blip>
          <a:stretch>
            <a:fillRect/>
          </a:stretch>
        </p:blipFill>
        <p:spPr>
          <a:xfrm>
            <a:off x="468862" y="2041075"/>
            <a:ext cx="8307825" cy="898575"/>
          </a:xfrm>
          <a:prstGeom prst="rect">
            <a:avLst/>
          </a:prstGeom>
          <a:noFill/>
          <a:ln>
            <a:noFill/>
          </a:ln>
        </p:spPr>
      </p:pic>
      <p:sp>
        <p:nvSpPr>
          <p:cNvPr id="5" name="Google Shape;203;p34">
            <a:extLst>
              <a:ext uri="{FF2B5EF4-FFF2-40B4-BE49-F238E27FC236}">
                <a16:creationId xmlns:a16="http://schemas.microsoft.com/office/drawing/2014/main" id="{D8DB2F7C-788A-B349-87DE-8A3039320875}"/>
              </a:ext>
            </a:extLst>
          </p:cNvPr>
          <p:cNvSpPr txBox="1"/>
          <p:nvPr/>
        </p:nvSpPr>
        <p:spPr>
          <a:xfrm>
            <a:off x="554748" y="3074400"/>
            <a:ext cx="8136052" cy="476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sz="1450" b="1" dirty="0"/>
          </a:p>
          <a:p>
            <a:pPr marL="0" lvl="0" indent="0" algn="ctr" rtl="0">
              <a:spcBef>
                <a:spcPts val="0"/>
              </a:spcBef>
              <a:spcAft>
                <a:spcPts val="0"/>
              </a:spcAft>
              <a:buNone/>
            </a:pPr>
            <a:r>
              <a:rPr lang="en" sz="900" dirty="0"/>
              <a:t> </a:t>
            </a:r>
            <a:endParaRPr sz="900" dirty="0"/>
          </a:p>
          <a:p>
            <a:pPr marL="0" lvl="0" indent="0" algn="ctr" rtl="0">
              <a:spcBef>
                <a:spcPts val="0"/>
              </a:spcBef>
              <a:spcAft>
                <a:spcPts val="0"/>
              </a:spcAft>
              <a:buNone/>
            </a:pPr>
            <a:endParaRPr lang="en" sz="900" dirty="0"/>
          </a:p>
          <a:p>
            <a:pPr marL="0" lvl="0" indent="0" algn="ctr" rtl="0">
              <a:spcBef>
                <a:spcPts val="0"/>
              </a:spcBef>
              <a:spcAft>
                <a:spcPts val="0"/>
              </a:spcAft>
              <a:buNone/>
            </a:pPr>
            <a:endParaRPr lang="en" sz="900" dirty="0">
              <a:solidFill>
                <a:schemeClr val="tx2"/>
              </a:solidFill>
              <a:latin typeface="Century Gothic" panose="020B0502020202020204"/>
            </a:endParaRPr>
          </a:p>
          <a:p>
            <a:pPr marL="0" lvl="0" indent="0" algn="ctr" rtl="0">
              <a:spcBef>
                <a:spcPts val="0"/>
              </a:spcBef>
              <a:spcAft>
                <a:spcPts val="0"/>
              </a:spcAft>
              <a:buNone/>
            </a:pPr>
            <a:r>
              <a:rPr lang="en" sz="1200" dirty="0">
                <a:solidFill>
                  <a:schemeClr val="tx2"/>
                </a:solidFill>
                <a:latin typeface="Century Gothic" panose="020B0502020202020204"/>
              </a:rPr>
              <a:t>Association Rule</a:t>
            </a:r>
            <a:r>
              <a:rPr lang="en-US" sz="1200" dirty="0">
                <a:solidFill>
                  <a:schemeClr val="tx2"/>
                </a:solidFill>
                <a:latin typeface="Century Gothic" panose="020B0502020202020204"/>
              </a:rPr>
              <a:t>s</a:t>
            </a:r>
            <a:endParaRPr sz="1200" dirty="0">
              <a:solidFill>
                <a:schemeClr val="tx2"/>
              </a:solidFill>
              <a:latin typeface="Century Gothic" panose="020B0502020202020204"/>
            </a:endParaRPr>
          </a:p>
          <a:p>
            <a:pPr marL="0" lvl="0" indent="0" algn="ctr" rtl="0">
              <a:spcBef>
                <a:spcPts val="0"/>
              </a:spcBef>
              <a:spcAft>
                <a:spcPts val="0"/>
              </a:spcAft>
              <a:buNone/>
            </a:pPr>
            <a:endParaRPr sz="1000" dirty="0"/>
          </a:p>
          <a:p>
            <a:pPr marL="0" lvl="0" indent="0" algn="ctr" rtl="0">
              <a:spcBef>
                <a:spcPts val="0"/>
              </a:spcBef>
              <a:spcAft>
                <a:spcPts val="0"/>
              </a:spcAft>
              <a:buNone/>
            </a:pPr>
            <a:endParaRPr sz="1000" dirty="0"/>
          </a:p>
          <a:p>
            <a:pPr marL="0" lvl="0" indent="0" algn="ctr" rtl="0">
              <a:spcBef>
                <a:spcPts val="0"/>
              </a:spcBef>
              <a:spcAft>
                <a:spcPts val="0"/>
              </a:spcAft>
              <a:buNone/>
            </a:pPr>
            <a:endParaRPr sz="1000" dirty="0"/>
          </a:p>
          <a:p>
            <a:pPr marL="0" lvl="0" indent="0" algn="ctr" rtl="0">
              <a:lnSpc>
                <a:spcPct val="115000"/>
              </a:lnSpc>
              <a:spcBef>
                <a:spcPts val="900"/>
              </a:spcBef>
              <a:spcAft>
                <a:spcPts val="0"/>
              </a:spcAft>
              <a:buClr>
                <a:schemeClr val="dk1"/>
              </a:buClr>
              <a:buSzPts val="1100"/>
              <a:buFont typeface="Arial"/>
              <a:buNone/>
            </a:pPr>
            <a:endParaRPr sz="1000" dirty="0">
              <a:solidFill>
                <a:schemeClr val="dk1"/>
              </a:solidFill>
            </a:endParaRPr>
          </a:p>
          <a:p>
            <a:pPr marL="0" lvl="0" indent="0" algn="ctr" rtl="0">
              <a:spcBef>
                <a:spcPts val="0"/>
              </a:spcBef>
              <a:spcAft>
                <a:spcPts val="0"/>
              </a:spcAft>
              <a:buNone/>
            </a:pPr>
            <a:endParaRPr sz="1100" dirty="0"/>
          </a:p>
        </p:txBody>
      </p:sp>
      <p:pic>
        <p:nvPicPr>
          <p:cNvPr id="3" name="Audio 2">
            <a:hlinkClick r:id="" action="ppaction://media"/>
            <a:extLst>
              <a:ext uri="{FF2B5EF4-FFF2-40B4-BE49-F238E27FC236}">
                <a16:creationId xmlns:a16="http://schemas.microsoft.com/office/drawing/2014/main" id="{2419B8ED-450C-7548-A9C3-2A7101B83C4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250"/>
    </mc:Choice>
    <mc:Fallback xmlns="">
      <p:transition spd="slow" advTm="15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200" b="1" dirty="0"/>
              <a:t>Hypothesis 2(Contd.)</a:t>
            </a:r>
            <a:endParaRPr sz="3200" b="1" dirty="0"/>
          </a:p>
          <a:p>
            <a:pPr marL="0" lvl="0" indent="0" algn="l" rtl="0">
              <a:spcBef>
                <a:spcPts val="0"/>
              </a:spcBef>
              <a:spcAft>
                <a:spcPts val="0"/>
              </a:spcAft>
              <a:buNone/>
            </a:pPr>
            <a:endParaRPr dirty="0"/>
          </a:p>
        </p:txBody>
      </p:sp>
      <p:sp>
        <p:nvSpPr>
          <p:cNvPr id="217" name="Google Shape;217;p3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ctr" rtl="0">
              <a:spcBef>
                <a:spcPts val="900"/>
              </a:spcBef>
              <a:spcAft>
                <a:spcPts val="0"/>
              </a:spcAft>
              <a:buClr>
                <a:schemeClr val="dk1"/>
              </a:buClr>
              <a:buSzPts val="1100"/>
              <a:buFont typeface="Arial"/>
              <a:buNone/>
            </a:pPr>
            <a:r>
              <a:rPr lang="en" sz="1300" b="1" cap="none" dirty="0"/>
              <a:t>							[Wdft_IsGamer] → [</a:t>
            </a:r>
            <a:r>
              <a:rPr lang="en" sz="1300" b="1" cap="none" dirty="0" err="1"/>
              <a:t>HasDetections</a:t>
            </a:r>
            <a:r>
              <a:rPr lang="en" sz="1300" b="1" cap="none" dirty="0"/>
              <a:t>]con f = 54.2%</a:t>
            </a:r>
            <a:r>
              <a:rPr lang="en" sz="1400" b="1" dirty="0">
                <a:solidFill>
                  <a:schemeClr val="dk1"/>
                </a:solidFill>
              </a:rPr>
              <a:t>	</a:t>
            </a:r>
            <a:r>
              <a:rPr lang="en" sz="1400" dirty="0">
                <a:solidFill>
                  <a:schemeClr val="dk1"/>
                </a:solidFill>
              </a:rPr>
              <a:t>									</a:t>
            </a:r>
            <a:endParaRPr sz="1400" dirty="0">
              <a:solidFill>
                <a:schemeClr val="dk1"/>
              </a:solidFill>
            </a:endParaRPr>
          </a:p>
        </p:txBody>
      </p:sp>
      <p:pic>
        <p:nvPicPr>
          <p:cNvPr id="218" name="Google Shape;218;p36"/>
          <p:cNvPicPr preferRelativeResize="0"/>
          <p:nvPr/>
        </p:nvPicPr>
        <p:blipFill>
          <a:blip r:embed="rId5">
            <a:alphaModFix/>
          </a:blip>
          <a:stretch>
            <a:fillRect/>
          </a:stretch>
        </p:blipFill>
        <p:spPr>
          <a:xfrm>
            <a:off x="503174" y="2123719"/>
            <a:ext cx="8137651" cy="1020575"/>
          </a:xfrm>
          <a:prstGeom prst="rect">
            <a:avLst/>
          </a:prstGeom>
          <a:noFill/>
          <a:ln>
            <a:noFill/>
          </a:ln>
        </p:spPr>
      </p:pic>
      <p:sp>
        <p:nvSpPr>
          <p:cNvPr id="5" name="Google Shape;203;p34">
            <a:extLst>
              <a:ext uri="{FF2B5EF4-FFF2-40B4-BE49-F238E27FC236}">
                <a16:creationId xmlns:a16="http://schemas.microsoft.com/office/drawing/2014/main" id="{211769BC-D3F9-724B-AAA5-2ABF55797C13}"/>
              </a:ext>
            </a:extLst>
          </p:cNvPr>
          <p:cNvSpPr txBox="1"/>
          <p:nvPr/>
        </p:nvSpPr>
        <p:spPr>
          <a:xfrm>
            <a:off x="504773" y="3182021"/>
            <a:ext cx="8136052" cy="476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sz="1450" b="1" dirty="0"/>
          </a:p>
          <a:p>
            <a:pPr marL="0" lvl="0" indent="0" algn="ctr" rtl="0">
              <a:spcBef>
                <a:spcPts val="0"/>
              </a:spcBef>
              <a:spcAft>
                <a:spcPts val="0"/>
              </a:spcAft>
              <a:buNone/>
            </a:pPr>
            <a:r>
              <a:rPr lang="en" sz="900" dirty="0"/>
              <a:t> </a:t>
            </a:r>
            <a:endParaRPr sz="900" dirty="0"/>
          </a:p>
          <a:p>
            <a:pPr marL="0" lvl="0" indent="0" algn="ctr" rtl="0">
              <a:spcBef>
                <a:spcPts val="0"/>
              </a:spcBef>
              <a:spcAft>
                <a:spcPts val="0"/>
              </a:spcAft>
              <a:buNone/>
            </a:pPr>
            <a:endParaRPr lang="en" sz="900" dirty="0"/>
          </a:p>
          <a:p>
            <a:pPr marL="0" lvl="0" indent="0" algn="ctr" rtl="0">
              <a:spcBef>
                <a:spcPts val="0"/>
              </a:spcBef>
              <a:spcAft>
                <a:spcPts val="0"/>
              </a:spcAft>
              <a:buNone/>
            </a:pPr>
            <a:endParaRPr lang="en" sz="900" dirty="0">
              <a:solidFill>
                <a:schemeClr val="tx2"/>
              </a:solidFill>
              <a:latin typeface="Century Gothic" panose="020B0502020202020204"/>
            </a:endParaRPr>
          </a:p>
          <a:p>
            <a:pPr marL="0" lvl="0" indent="0" algn="ctr" rtl="0">
              <a:spcBef>
                <a:spcPts val="0"/>
              </a:spcBef>
              <a:spcAft>
                <a:spcPts val="0"/>
              </a:spcAft>
              <a:buNone/>
            </a:pPr>
            <a:r>
              <a:rPr lang="en" sz="1200" dirty="0">
                <a:solidFill>
                  <a:schemeClr val="tx2"/>
                </a:solidFill>
                <a:latin typeface="Century Gothic" panose="020B0502020202020204"/>
              </a:rPr>
              <a:t>Association Rule</a:t>
            </a:r>
            <a:r>
              <a:rPr lang="en-US" sz="1200" dirty="0">
                <a:solidFill>
                  <a:schemeClr val="tx2"/>
                </a:solidFill>
                <a:latin typeface="Century Gothic" panose="020B0502020202020204"/>
              </a:rPr>
              <a:t>s</a:t>
            </a:r>
            <a:endParaRPr sz="1200" dirty="0">
              <a:solidFill>
                <a:schemeClr val="tx2"/>
              </a:solidFill>
              <a:latin typeface="Century Gothic" panose="020B0502020202020204"/>
            </a:endParaRPr>
          </a:p>
          <a:p>
            <a:pPr marL="0" lvl="0" indent="0" algn="ctr" rtl="0">
              <a:spcBef>
                <a:spcPts val="0"/>
              </a:spcBef>
              <a:spcAft>
                <a:spcPts val="0"/>
              </a:spcAft>
              <a:buNone/>
            </a:pPr>
            <a:endParaRPr sz="1000" dirty="0"/>
          </a:p>
          <a:p>
            <a:pPr marL="0" lvl="0" indent="0" algn="ctr" rtl="0">
              <a:spcBef>
                <a:spcPts val="0"/>
              </a:spcBef>
              <a:spcAft>
                <a:spcPts val="0"/>
              </a:spcAft>
              <a:buNone/>
            </a:pPr>
            <a:endParaRPr sz="1000" dirty="0"/>
          </a:p>
          <a:p>
            <a:pPr marL="0" lvl="0" indent="0" algn="ctr" rtl="0">
              <a:spcBef>
                <a:spcPts val="0"/>
              </a:spcBef>
              <a:spcAft>
                <a:spcPts val="0"/>
              </a:spcAft>
              <a:buNone/>
            </a:pPr>
            <a:endParaRPr sz="1000" dirty="0"/>
          </a:p>
          <a:p>
            <a:pPr marL="0" lvl="0" indent="0" algn="ctr" rtl="0">
              <a:lnSpc>
                <a:spcPct val="115000"/>
              </a:lnSpc>
              <a:spcBef>
                <a:spcPts val="900"/>
              </a:spcBef>
              <a:spcAft>
                <a:spcPts val="0"/>
              </a:spcAft>
              <a:buClr>
                <a:schemeClr val="dk1"/>
              </a:buClr>
              <a:buSzPts val="1100"/>
              <a:buFont typeface="Arial"/>
              <a:buNone/>
            </a:pPr>
            <a:endParaRPr sz="1000" dirty="0">
              <a:solidFill>
                <a:schemeClr val="dk1"/>
              </a:solidFill>
            </a:endParaRPr>
          </a:p>
          <a:p>
            <a:pPr marL="0" lvl="0" indent="0" algn="ctr" rtl="0">
              <a:spcBef>
                <a:spcPts val="0"/>
              </a:spcBef>
              <a:spcAft>
                <a:spcPts val="0"/>
              </a:spcAft>
              <a:buNone/>
            </a:pPr>
            <a:endParaRPr sz="1100" dirty="0"/>
          </a:p>
        </p:txBody>
      </p:sp>
      <p:pic>
        <p:nvPicPr>
          <p:cNvPr id="3" name="Audio 2">
            <a:hlinkClick r:id="" action="ppaction://media"/>
            <a:extLst>
              <a:ext uri="{FF2B5EF4-FFF2-40B4-BE49-F238E27FC236}">
                <a16:creationId xmlns:a16="http://schemas.microsoft.com/office/drawing/2014/main" id="{DFF754F9-C1D5-9A48-8252-E917BB53D1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605"/>
    </mc:Choice>
    <mc:Fallback xmlns="">
      <p:transition spd="slow" advTm="10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Shape 222"/>
        <p:cNvGrpSpPr/>
        <p:nvPr/>
      </p:nvGrpSpPr>
      <p:grpSpPr>
        <a:xfrm>
          <a:off x="0" y="0"/>
          <a:ext cx="0" cy="0"/>
          <a:chOff x="0" y="0"/>
          <a:chExt cx="0" cy="0"/>
        </a:xfrm>
      </p:grpSpPr>
      <p:sp>
        <p:nvSpPr>
          <p:cNvPr id="223" name="Google Shape;223;p37"/>
          <p:cNvSpPr txBox="1">
            <a:spLocks noGrp="1"/>
          </p:cNvSpPr>
          <p:nvPr>
            <p:ph type="title"/>
          </p:nvPr>
        </p:nvSpPr>
        <p:spPr>
          <a:xfrm>
            <a:off x="393405" y="535781"/>
            <a:ext cx="2836945" cy="3807619"/>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3000" b="1" dirty="0"/>
              <a:t>Hypothesis 2 (Contd.)</a:t>
            </a:r>
          </a:p>
          <a:p>
            <a:pPr marL="0" lvl="0" indent="0" defTabSz="457200">
              <a:spcBef>
                <a:spcPct val="0"/>
              </a:spcBef>
              <a:spcAft>
                <a:spcPts val="0"/>
              </a:spcAft>
            </a:pPr>
            <a:endParaRPr lang="en-US" sz="3000" dirty="0"/>
          </a:p>
        </p:txBody>
      </p:sp>
      <p:sp>
        <p:nvSpPr>
          <p:cNvPr id="101" name="Rectangle 100">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5017" y="0"/>
            <a:ext cx="5668982" cy="51435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84904" y="2396848"/>
            <a:ext cx="5143500" cy="349805"/>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5" name="Straight Connector 104">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81752" y="0"/>
            <a:ext cx="0" cy="51435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24" name="Google Shape;224;p37"/>
          <p:cNvSpPr txBox="1">
            <a:spLocks noGrp="1"/>
          </p:cNvSpPr>
          <p:nvPr>
            <p:ph type="body" idx="1"/>
          </p:nvPr>
        </p:nvSpPr>
        <p:spPr>
          <a:xfrm>
            <a:off x="3729784" y="535781"/>
            <a:ext cx="4690313" cy="3807619"/>
          </a:xfrm>
          <a:prstGeom prst="rect">
            <a:avLst/>
          </a:prstGeom>
        </p:spPr>
        <p:txBody>
          <a:bodyPr spcFirstLastPara="1" vert="horz" lIns="91440" tIns="45720" rIns="91440" bIns="45720" rtlCol="0" anchor="ctr" anchorCtr="0">
            <a:normAutofit/>
          </a:bodyPr>
          <a:lstStyle/>
          <a:p>
            <a:pPr marL="457200" lvl="0" indent="-342900" algn="just" defTabSz="457200">
              <a:lnSpc>
                <a:spcPct val="90000"/>
              </a:lnSpc>
              <a:spcBef>
                <a:spcPct val="20000"/>
              </a:spcBef>
              <a:spcAft>
                <a:spcPts val="600"/>
              </a:spcAft>
              <a:buSzPct val="100000"/>
              <a:buFont typeface="Arial"/>
              <a:buChar char="•"/>
            </a:pPr>
            <a:r>
              <a:rPr lang="en-US" sz="1300" cap="none" dirty="0"/>
              <a:t>From Hypothesis 2, we get two important associations with respect to Malware Detections.</a:t>
            </a:r>
          </a:p>
          <a:p>
            <a:pPr marL="457200" lvl="0" indent="-342900" algn="just" defTabSz="457200">
              <a:lnSpc>
                <a:spcPct val="90000"/>
              </a:lnSpc>
              <a:spcBef>
                <a:spcPct val="20000"/>
              </a:spcBef>
              <a:spcAft>
                <a:spcPts val="600"/>
              </a:spcAft>
              <a:buSzPct val="100000"/>
              <a:buFont typeface="Arial"/>
              <a:buChar char="•"/>
            </a:pPr>
            <a:r>
              <a:rPr lang="en-US" sz="1300" cap="none" dirty="0"/>
              <a:t>One says that if a person is a gamer and has antivirus products installed still has likelihood of malware detections. This says that Malware impact is still possible even if an antivirus product is installed. </a:t>
            </a:r>
          </a:p>
          <a:p>
            <a:pPr marL="457200" lvl="0" indent="-342900" algn="just" defTabSz="457200">
              <a:lnSpc>
                <a:spcPct val="90000"/>
              </a:lnSpc>
              <a:spcBef>
                <a:spcPct val="20000"/>
              </a:spcBef>
              <a:spcAft>
                <a:spcPts val="600"/>
              </a:spcAft>
              <a:buSzPct val="100000"/>
              <a:buFont typeface="Arial"/>
              <a:buChar char="•"/>
            </a:pPr>
            <a:r>
              <a:rPr lang="en-US" sz="1300" cap="none" dirty="0"/>
              <a:t>This also tells us that there still could be other factors which impact gaming devices with Malware, hence indicating a required update to the malware definitions of the antivirus product.</a:t>
            </a:r>
          </a:p>
          <a:p>
            <a:pPr marL="457200" lvl="0" indent="-342900" algn="just" defTabSz="457200">
              <a:lnSpc>
                <a:spcPct val="90000"/>
              </a:lnSpc>
              <a:spcBef>
                <a:spcPct val="20000"/>
              </a:spcBef>
              <a:spcAft>
                <a:spcPts val="600"/>
              </a:spcAft>
              <a:buSzPct val="100000"/>
              <a:buFont typeface="Arial"/>
              <a:buChar char="•"/>
            </a:pPr>
            <a:r>
              <a:rPr lang="en-US" sz="1300" cap="none" dirty="0"/>
              <a:t>Association rules give more than one conclusion, resulting in more than one association rules.</a:t>
            </a:r>
          </a:p>
          <a:p>
            <a:pPr marL="457200" lvl="0" indent="-342900" algn="just" defTabSz="457200">
              <a:lnSpc>
                <a:spcPct val="90000"/>
              </a:lnSpc>
              <a:spcBef>
                <a:spcPct val="20000"/>
              </a:spcBef>
              <a:spcAft>
                <a:spcPts val="600"/>
              </a:spcAft>
              <a:buSzPct val="100000"/>
              <a:buFont typeface="Arial"/>
              <a:buChar char="•"/>
            </a:pPr>
            <a:r>
              <a:rPr lang="en-US" sz="1300" cap="none" dirty="0"/>
              <a:t>However, association rules search for a larger search space which is computationally expensive for a larger dataset.</a:t>
            </a:r>
          </a:p>
        </p:txBody>
      </p:sp>
      <p:pic>
        <p:nvPicPr>
          <p:cNvPr id="3" name="Audio 2">
            <a:hlinkClick r:id="" action="ppaction://media"/>
            <a:extLst>
              <a:ext uri="{FF2B5EF4-FFF2-40B4-BE49-F238E27FC236}">
                <a16:creationId xmlns:a16="http://schemas.microsoft.com/office/drawing/2014/main" id="{A887A237-A8D0-144D-AF11-F55E2E91682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105"/>
    </mc:Choice>
    <mc:Fallback xmlns="">
      <p:transition spd="slow" advTm="29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Shape 228"/>
        <p:cNvGrpSpPr/>
        <p:nvPr/>
      </p:nvGrpSpPr>
      <p:grpSpPr>
        <a:xfrm>
          <a:off x="0" y="0"/>
          <a:ext cx="0" cy="0"/>
          <a:chOff x="0" y="0"/>
          <a:chExt cx="0" cy="0"/>
        </a:xfrm>
      </p:grpSpPr>
      <p:sp>
        <p:nvSpPr>
          <p:cNvPr id="229" name="Google Shape;229;p38"/>
          <p:cNvSpPr txBox="1">
            <a:spLocks noGrp="1"/>
          </p:cNvSpPr>
          <p:nvPr>
            <p:ph type="title"/>
          </p:nvPr>
        </p:nvSpPr>
        <p:spPr>
          <a:xfrm>
            <a:off x="510363" y="535781"/>
            <a:ext cx="2719987" cy="3807619"/>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3000" b="1" dirty="0"/>
              <a:t>Hypothesis 3</a:t>
            </a:r>
          </a:p>
        </p:txBody>
      </p:sp>
      <p:sp>
        <p:nvSpPr>
          <p:cNvPr id="107" name="Rectangle 106">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5017" y="0"/>
            <a:ext cx="5668982" cy="51435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84904" y="2396848"/>
            <a:ext cx="5143500" cy="349805"/>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1" name="Straight Connector 110">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81752" y="0"/>
            <a:ext cx="0" cy="51435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30" name="Google Shape;230;p38"/>
          <p:cNvSpPr txBox="1">
            <a:spLocks noGrp="1"/>
          </p:cNvSpPr>
          <p:nvPr>
            <p:ph type="body" idx="1"/>
          </p:nvPr>
        </p:nvSpPr>
        <p:spPr>
          <a:xfrm>
            <a:off x="3729784" y="535781"/>
            <a:ext cx="4690313" cy="3807619"/>
          </a:xfrm>
          <a:prstGeom prst="rect">
            <a:avLst/>
          </a:prstGeom>
        </p:spPr>
        <p:txBody>
          <a:bodyPr spcFirstLastPara="1" vert="horz" lIns="91440" tIns="45720" rIns="91440" bIns="45720" rtlCol="0" anchor="ctr" anchorCtr="0">
            <a:normAutofit/>
          </a:bodyPr>
          <a:lstStyle/>
          <a:p>
            <a:pPr marL="457200" lvl="0" indent="-342900" algn="just" defTabSz="457200">
              <a:spcBef>
                <a:spcPct val="20000"/>
              </a:spcBef>
              <a:spcAft>
                <a:spcPts val="600"/>
              </a:spcAft>
              <a:buSzPct val="100000"/>
              <a:buFont typeface="Arial"/>
              <a:buChar char="•"/>
            </a:pPr>
            <a:r>
              <a:rPr lang="en-US" sz="1300" cap="none" dirty="0"/>
              <a:t>Clustering devices based on malware detection “</a:t>
            </a:r>
            <a:r>
              <a:rPr lang="en-US" sz="1300" cap="none" dirty="0" err="1"/>
              <a:t>HasDetection</a:t>
            </a:r>
            <a:r>
              <a:rPr lang="en-US" sz="1300" cap="none" dirty="0"/>
              <a:t>”.</a:t>
            </a:r>
          </a:p>
          <a:p>
            <a:pPr marL="457200" lvl="0" indent="-342900" algn="just" defTabSz="457200">
              <a:spcBef>
                <a:spcPct val="20000"/>
              </a:spcBef>
              <a:spcAft>
                <a:spcPts val="600"/>
              </a:spcAft>
              <a:buSzPct val="100000"/>
              <a:buFont typeface="Arial"/>
              <a:buChar char="•"/>
            </a:pPr>
            <a:r>
              <a:rPr lang="en-US" sz="1300" cap="none" dirty="0"/>
              <a:t>According to these clusters, we will find which type of devices are more prone to malware.</a:t>
            </a:r>
          </a:p>
          <a:p>
            <a:pPr marL="457200" lvl="0" indent="-342900" algn="just" defTabSz="457200">
              <a:spcBef>
                <a:spcPct val="20000"/>
              </a:spcBef>
              <a:spcAft>
                <a:spcPts val="600"/>
              </a:spcAft>
              <a:buSzPct val="100000"/>
              <a:buFont typeface="Arial"/>
              <a:buChar char="•"/>
            </a:pPr>
            <a:r>
              <a:rPr lang="en-US" sz="1300" cap="none" dirty="0"/>
              <a:t>The variable used in the data set for this is </a:t>
            </a:r>
            <a:r>
              <a:rPr lang="en-US" sz="1300" cap="none" dirty="0" err="1"/>
              <a:t>Census_PowerPlatformRoleName</a:t>
            </a:r>
            <a:r>
              <a:rPr lang="en-US" sz="1300" cap="none" dirty="0"/>
              <a:t>. The type of devices are Desktop, Mobile, Server, Workstation, Slate, </a:t>
            </a:r>
            <a:r>
              <a:rPr lang="en-US" sz="1300" cap="none" dirty="0" err="1"/>
              <a:t>AppliancePC</a:t>
            </a:r>
            <a:r>
              <a:rPr lang="en-US" sz="1300" cap="none" dirty="0"/>
              <a:t>, </a:t>
            </a:r>
            <a:r>
              <a:rPr lang="en-US" sz="1300" cap="none" dirty="0" err="1"/>
              <a:t>EnterpriseServer</a:t>
            </a:r>
            <a:r>
              <a:rPr lang="en-US" sz="1300" cap="none" dirty="0"/>
              <a:t>, SOHO server.</a:t>
            </a:r>
          </a:p>
          <a:p>
            <a:pPr marL="457200" lvl="0" indent="-342900" algn="just" defTabSz="457200">
              <a:spcBef>
                <a:spcPct val="20000"/>
              </a:spcBef>
              <a:spcAft>
                <a:spcPts val="600"/>
              </a:spcAft>
              <a:buSzPct val="100000"/>
              <a:buFont typeface="Arial"/>
              <a:buChar char="•"/>
            </a:pPr>
            <a:r>
              <a:rPr lang="en-US" sz="1300" cap="none" dirty="0"/>
              <a:t>We have applied k- means clustering for this with 5 clusters.</a:t>
            </a:r>
          </a:p>
          <a:p>
            <a:pPr marL="0" lvl="0" indent="0" defTabSz="457200">
              <a:spcBef>
                <a:spcPct val="20000"/>
              </a:spcBef>
              <a:spcAft>
                <a:spcPts val="600"/>
              </a:spcAft>
              <a:buSzPct val="100000"/>
              <a:buFont typeface="Arial"/>
              <a:buChar char="•"/>
            </a:pPr>
            <a:endParaRPr lang="en-US" dirty="0">
              <a:solidFill>
                <a:schemeClr val="tx1"/>
              </a:solidFill>
            </a:endParaRPr>
          </a:p>
        </p:txBody>
      </p:sp>
      <p:pic>
        <p:nvPicPr>
          <p:cNvPr id="2" name="Audio 1">
            <a:hlinkClick r:id="" action="ppaction://media"/>
            <a:extLst>
              <a:ext uri="{FF2B5EF4-FFF2-40B4-BE49-F238E27FC236}">
                <a16:creationId xmlns:a16="http://schemas.microsoft.com/office/drawing/2014/main" id="{7A64CAF4-4F80-1842-966A-847DD3D462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387"/>
    </mc:Choice>
    <mc:Fallback xmlns="">
      <p:transition spd="slow" advTm="31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t>Best Clusters</a:t>
            </a:r>
            <a:endParaRPr sz="3200" b="1" dirty="0"/>
          </a:p>
        </p:txBody>
      </p:sp>
      <p:pic>
        <p:nvPicPr>
          <p:cNvPr id="5" name="Google Shape;246;p40">
            <a:extLst>
              <a:ext uri="{FF2B5EF4-FFF2-40B4-BE49-F238E27FC236}">
                <a16:creationId xmlns:a16="http://schemas.microsoft.com/office/drawing/2014/main" id="{8D838EB2-F1C5-4F85-8FC9-D910B917A412}"/>
              </a:ext>
            </a:extLst>
          </p:cNvPr>
          <p:cNvPicPr preferRelativeResize="0"/>
          <p:nvPr/>
        </p:nvPicPr>
        <p:blipFill>
          <a:blip r:embed="rId5">
            <a:alphaModFix/>
          </a:blip>
          <a:stretch>
            <a:fillRect/>
          </a:stretch>
        </p:blipFill>
        <p:spPr>
          <a:xfrm>
            <a:off x="2186000" y="1639663"/>
            <a:ext cx="4418775" cy="1782525"/>
          </a:xfrm>
          <a:prstGeom prst="rect">
            <a:avLst/>
          </a:prstGeom>
          <a:noFill/>
          <a:ln>
            <a:noFill/>
          </a:ln>
        </p:spPr>
      </p:pic>
      <p:sp>
        <p:nvSpPr>
          <p:cNvPr id="4" name="Google Shape;203;p34">
            <a:extLst>
              <a:ext uri="{FF2B5EF4-FFF2-40B4-BE49-F238E27FC236}">
                <a16:creationId xmlns:a16="http://schemas.microsoft.com/office/drawing/2014/main" id="{77F5883D-6C9C-7E43-B33E-7ED47643D1BC}"/>
              </a:ext>
            </a:extLst>
          </p:cNvPr>
          <p:cNvSpPr txBox="1"/>
          <p:nvPr/>
        </p:nvSpPr>
        <p:spPr>
          <a:xfrm>
            <a:off x="461442" y="3422188"/>
            <a:ext cx="8136052" cy="476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sz="1450" b="1" dirty="0"/>
          </a:p>
          <a:p>
            <a:pPr marL="0" lvl="0" indent="0" algn="ctr" rtl="0">
              <a:spcBef>
                <a:spcPts val="0"/>
              </a:spcBef>
              <a:spcAft>
                <a:spcPts val="0"/>
              </a:spcAft>
              <a:buNone/>
            </a:pPr>
            <a:r>
              <a:rPr lang="en" sz="900" dirty="0"/>
              <a:t> </a:t>
            </a:r>
            <a:endParaRPr sz="900" dirty="0"/>
          </a:p>
          <a:p>
            <a:pPr marL="0" lvl="0" indent="0" algn="ctr" rtl="0">
              <a:spcBef>
                <a:spcPts val="0"/>
              </a:spcBef>
              <a:spcAft>
                <a:spcPts val="0"/>
              </a:spcAft>
              <a:buNone/>
            </a:pPr>
            <a:endParaRPr lang="en" sz="900" dirty="0"/>
          </a:p>
          <a:p>
            <a:pPr marL="0" lvl="0" indent="0" algn="ctr" rtl="0">
              <a:spcBef>
                <a:spcPts val="0"/>
              </a:spcBef>
              <a:spcAft>
                <a:spcPts val="0"/>
              </a:spcAft>
              <a:buNone/>
            </a:pPr>
            <a:endParaRPr lang="en" sz="900" dirty="0">
              <a:solidFill>
                <a:schemeClr val="tx2"/>
              </a:solidFill>
              <a:latin typeface="Century Gothic" panose="020B0502020202020204"/>
            </a:endParaRPr>
          </a:p>
          <a:p>
            <a:pPr marL="0" lvl="0" indent="0" algn="ctr" rtl="0">
              <a:spcBef>
                <a:spcPts val="0"/>
              </a:spcBef>
              <a:spcAft>
                <a:spcPts val="0"/>
              </a:spcAft>
              <a:buNone/>
            </a:pPr>
            <a:r>
              <a:rPr lang="en" sz="1200" dirty="0">
                <a:solidFill>
                  <a:schemeClr val="tx2"/>
                </a:solidFill>
                <a:latin typeface="Century Gothic" panose="020B0502020202020204"/>
              </a:rPr>
              <a:t>Best Cluster</a:t>
            </a:r>
            <a:endParaRPr sz="1000" dirty="0"/>
          </a:p>
          <a:p>
            <a:pPr marL="0" lvl="0" indent="0" algn="ctr" rtl="0">
              <a:spcBef>
                <a:spcPts val="0"/>
              </a:spcBef>
              <a:spcAft>
                <a:spcPts val="0"/>
              </a:spcAft>
              <a:buNone/>
            </a:pPr>
            <a:endParaRPr sz="1000" dirty="0"/>
          </a:p>
          <a:p>
            <a:pPr marL="0" lvl="0" indent="0" algn="ctr" rtl="0">
              <a:spcBef>
                <a:spcPts val="0"/>
              </a:spcBef>
              <a:spcAft>
                <a:spcPts val="0"/>
              </a:spcAft>
              <a:buNone/>
            </a:pPr>
            <a:endParaRPr sz="1000" dirty="0"/>
          </a:p>
          <a:p>
            <a:pPr marL="0" lvl="0" indent="0" algn="ctr" rtl="0">
              <a:lnSpc>
                <a:spcPct val="115000"/>
              </a:lnSpc>
              <a:spcBef>
                <a:spcPts val="900"/>
              </a:spcBef>
              <a:spcAft>
                <a:spcPts val="0"/>
              </a:spcAft>
              <a:buClr>
                <a:schemeClr val="dk1"/>
              </a:buClr>
              <a:buSzPts val="1100"/>
              <a:buFont typeface="Arial"/>
              <a:buNone/>
            </a:pPr>
            <a:endParaRPr sz="1000" dirty="0">
              <a:solidFill>
                <a:schemeClr val="dk1"/>
              </a:solidFill>
            </a:endParaRPr>
          </a:p>
          <a:p>
            <a:pPr marL="0" lvl="0" indent="0" algn="ctr" rtl="0">
              <a:spcBef>
                <a:spcPts val="0"/>
              </a:spcBef>
              <a:spcAft>
                <a:spcPts val="0"/>
              </a:spcAft>
              <a:buNone/>
            </a:pPr>
            <a:endParaRPr sz="1100" dirty="0"/>
          </a:p>
        </p:txBody>
      </p:sp>
      <p:pic>
        <p:nvPicPr>
          <p:cNvPr id="2" name="Audio 1">
            <a:hlinkClick r:id="" action="ppaction://media"/>
            <a:extLst>
              <a:ext uri="{FF2B5EF4-FFF2-40B4-BE49-F238E27FC236}">
                <a16:creationId xmlns:a16="http://schemas.microsoft.com/office/drawing/2014/main" id="{1D36DD44-7911-BE4B-92E2-34160E85C7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202"/>
    </mc:Choice>
    <mc:Fallback xmlns="">
      <p:transition spd="slow" advTm="19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9"/>
          <p:cNvSpPr txBox="1">
            <a:spLocks noGrp="1"/>
          </p:cNvSpPr>
          <p:nvPr>
            <p:ph type="title"/>
          </p:nvPr>
        </p:nvSpPr>
        <p:spPr>
          <a:xfrm>
            <a:off x="311700" y="15082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t>K-Means Clustering Output</a:t>
            </a:r>
            <a:endParaRPr sz="3200" b="1"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37" name="Google Shape;237;p39"/>
          <p:cNvSpPr txBox="1">
            <a:spLocks noGrp="1"/>
          </p:cNvSpPr>
          <p:nvPr>
            <p:ph type="title" idx="4294967295"/>
          </p:nvPr>
        </p:nvSpPr>
        <p:spPr>
          <a:xfrm>
            <a:off x="3091850" y="4589891"/>
            <a:ext cx="2960300" cy="4429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cap="none" dirty="0">
                <a:solidFill>
                  <a:schemeClr val="tx2"/>
                </a:solidFill>
                <a:latin typeface="Century Gothic" panose="020B0502020202020204"/>
                <a:ea typeface="+mn-ea"/>
                <a:cs typeface="+mn-cs"/>
              </a:rPr>
              <a:t>Inter-Cluster distances</a:t>
            </a:r>
            <a:endParaRPr sz="1200" cap="none" dirty="0">
              <a:solidFill>
                <a:schemeClr val="tx2"/>
              </a:solidFill>
              <a:latin typeface="Century Gothic" panose="020B0502020202020204"/>
              <a:ea typeface="+mn-ea"/>
              <a:cs typeface="+mn-cs"/>
            </a:endParaRPr>
          </a:p>
        </p:txBody>
      </p:sp>
      <p:sp>
        <p:nvSpPr>
          <p:cNvPr id="239" name="Google Shape;239;p39"/>
          <p:cNvSpPr txBox="1">
            <a:spLocks noGrp="1"/>
          </p:cNvSpPr>
          <p:nvPr>
            <p:ph type="title" idx="4294967295"/>
          </p:nvPr>
        </p:nvSpPr>
        <p:spPr>
          <a:xfrm>
            <a:off x="2047362" y="2496710"/>
            <a:ext cx="5049276" cy="307231"/>
          </a:xfrm>
          <a:prstGeom prst="rect">
            <a:avLst/>
          </a:prstGeom>
        </p:spPr>
        <p:txBody>
          <a:bodyPr spcFirstLastPara="1" wrap="square" lIns="91425" tIns="91425" rIns="91425" bIns="91425" anchor="t" anchorCtr="0">
            <a:noAutofit/>
          </a:bodyPr>
          <a:lstStyle/>
          <a:p>
            <a:pPr algn="ctr">
              <a:spcBef>
                <a:spcPts val="0"/>
              </a:spcBef>
            </a:pPr>
            <a:r>
              <a:rPr lang="en-US" sz="1200" cap="none" dirty="0">
                <a:solidFill>
                  <a:schemeClr val="tx2"/>
                </a:solidFill>
                <a:latin typeface="Century Gothic" panose="020B0502020202020204"/>
                <a:ea typeface="+mn-ea"/>
                <a:cs typeface="+mn-cs"/>
              </a:rPr>
              <a:t>Cluster Summary</a:t>
            </a:r>
          </a:p>
        </p:txBody>
      </p:sp>
      <p:pic>
        <p:nvPicPr>
          <p:cNvPr id="236" name="Google Shape;236;p39"/>
          <p:cNvPicPr preferRelativeResize="0"/>
          <p:nvPr/>
        </p:nvPicPr>
        <p:blipFill>
          <a:blip r:embed="rId5">
            <a:alphaModFix/>
          </a:blip>
          <a:stretch>
            <a:fillRect/>
          </a:stretch>
        </p:blipFill>
        <p:spPr>
          <a:xfrm>
            <a:off x="2980532" y="811984"/>
            <a:ext cx="2960300" cy="1609033"/>
          </a:xfrm>
          <a:prstGeom prst="rect">
            <a:avLst/>
          </a:prstGeom>
          <a:noFill/>
          <a:ln>
            <a:noFill/>
          </a:ln>
        </p:spPr>
      </p:pic>
      <p:pic>
        <p:nvPicPr>
          <p:cNvPr id="5" name="Picture 4" descr="A screenshot of a cell phone&#10;&#10;Description automatically generated">
            <a:extLst>
              <a:ext uri="{FF2B5EF4-FFF2-40B4-BE49-F238E27FC236}">
                <a16:creationId xmlns:a16="http://schemas.microsoft.com/office/drawing/2014/main" id="{7598C859-A287-C046-ADCC-3EA91F997DEF}"/>
              </a:ext>
            </a:extLst>
          </p:cNvPr>
          <p:cNvPicPr>
            <a:picLocks noChangeAspect="1"/>
          </p:cNvPicPr>
          <p:nvPr/>
        </p:nvPicPr>
        <p:blipFill>
          <a:blip r:embed="rId6"/>
          <a:stretch>
            <a:fillRect/>
          </a:stretch>
        </p:blipFill>
        <p:spPr>
          <a:xfrm>
            <a:off x="2047362" y="2861476"/>
            <a:ext cx="5049276" cy="1670880"/>
          </a:xfrm>
          <a:prstGeom prst="rect">
            <a:avLst/>
          </a:prstGeom>
        </p:spPr>
      </p:pic>
      <p:pic>
        <p:nvPicPr>
          <p:cNvPr id="2" name="Audio 1">
            <a:hlinkClick r:id="" action="ppaction://media"/>
            <a:extLst>
              <a:ext uri="{FF2B5EF4-FFF2-40B4-BE49-F238E27FC236}">
                <a16:creationId xmlns:a16="http://schemas.microsoft.com/office/drawing/2014/main" id="{5CC5117C-1E61-0248-9275-A7DD16689C9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877"/>
    </mc:Choice>
    <mc:Fallback xmlns="">
      <p:transition spd="slow" advTm="29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6089901" y="482599"/>
            <a:ext cx="2357907" cy="4178299"/>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2700" b="1"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About Malware</a:t>
            </a:r>
          </a:p>
        </p:txBody>
      </p:sp>
      <p:sp>
        <p:nvSpPr>
          <p:cNvPr id="76" name="Rectangle 75">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49126"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931050" y="2396848"/>
            <a:ext cx="5143500" cy="349805"/>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0" name="Straight Connector 79">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3112815" y="2571750"/>
            <a:ext cx="51435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71" name="Google Shape;69;p15">
            <a:extLst>
              <a:ext uri="{FF2B5EF4-FFF2-40B4-BE49-F238E27FC236}">
                <a16:creationId xmlns:a16="http://schemas.microsoft.com/office/drawing/2014/main" id="{D4E57B7F-BEBF-4223-B751-552C34E38C01}"/>
              </a:ext>
            </a:extLst>
          </p:cNvPr>
          <p:cNvGraphicFramePr/>
          <p:nvPr>
            <p:extLst>
              <p:ext uri="{D42A27DB-BD31-4B8C-83A1-F6EECF244321}">
                <p14:modId xmlns:p14="http://schemas.microsoft.com/office/powerpoint/2010/main" val="2790475210"/>
              </p:ext>
            </p:extLst>
          </p:nvPr>
        </p:nvGraphicFramePr>
        <p:xfrm>
          <a:off x="482600" y="482600"/>
          <a:ext cx="4682994" cy="417829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 name="Audio 4">
            <a:hlinkClick r:id="" action="ppaction://media"/>
            <a:extLst>
              <a:ext uri="{FF2B5EF4-FFF2-40B4-BE49-F238E27FC236}">
                <a16:creationId xmlns:a16="http://schemas.microsoft.com/office/drawing/2014/main" id="{85FFF59F-AA92-2342-B981-D034FF0FADC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581"/>
    </mc:Choice>
    <mc:Fallback xmlns="">
      <p:transition spd="slow" advTm="24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Shape 250"/>
        <p:cNvGrpSpPr/>
        <p:nvPr/>
      </p:nvGrpSpPr>
      <p:grpSpPr>
        <a:xfrm>
          <a:off x="0" y="0"/>
          <a:ext cx="0" cy="0"/>
          <a:chOff x="0" y="0"/>
          <a:chExt cx="0" cy="0"/>
        </a:xfrm>
      </p:grpSpPr>
      <p:sp>
        <p:nvSpPr>
          <p:cNvPr id="251" name="Google Shape;251;p41"/>
          <p:cNvSpPr txBox="1">
            <a:spLocks noGrp="1"/>
          </p:cNvSpPr>
          <p:nvPr>
            <p:ph type="title"/>
          </p:nvPr>
        </p:nvSpPr>
        <p:spPr>
          <a:xfrm>
            <a:off x="730634" y="535781"/>
            <a:ext cx="2499716" cy="3807619"/>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2600" b="1"/>
              <a:t>Conclusion</a:t>
            </a:r>
          </a:p>
        </p:txBody>
      </p:sp>
      <p:sp>
        <p:nvSpPr>
          <p:cNvPr id="129" name="Rectangle 128">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5017" y="0"/>
            <a:ext cx="5668982" cy="51435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ectangle 130">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84904" y="2396848"/>
            <a:ext cx="5143500" cy="349805"/>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33" name="Straight Connector 132">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81752" y="0"/>
            <a:ext cx="0" cy="51435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52" name="Google Shape;252;p41"/>
          <p:cNvSpPr txBox="1">
            <a:spLocks noGrp="1"/>
          </p:cNvSpPr>
          <p:nvPr>
            <p:ph type="body" idx="1"/>
          </p:nvPr>
        </p:nvSpPr>
        <p:spPr>
          <a:xfrm>
            <a:off x="3729784" y="535781"/>
            <a:ext cx="4690313" cy="3807619"/>
          </a:xfrm>
          <a:prstGeom prst="rect">
            <a:avLst/>
          </a:prstGeom>
        </p:spPr>
        <p:txBody>
          <a:bodyPr spcFirstLastPara="1" vert="horz" lIns="91440" tIns="45720" rIns="91440" bIns="45720" rtlCol="0" anchor="ctr" anchorCtr="0">
            <a:normAutofit/>
          </a:bodyPr>
          <a:lstStyle/>
          <a:p>
            <a:pPr marL="457200" lvl="0" indent="-342900" defTabSz="457200">
              <a:spcBef>
                <a:spcPct val="20000"/>
              </a:spcBef>
              <a:spcAft>
                <a:spcPts val="600"/>
              </a:spcAft>
              <a:buSzPct val="100000"/>
              <a:buFont typeface="Arial"/>
              <a:buChar char="•"/>
            </a:pPr>
            <a:r>
              <a:rPr lang="en-US" sz="1300" cap="none" dirty="0"/>
              <a:t>We compared various prediction models using the same dataset for each model and found out that the KNN model gives us the best prediction model with accuracy of 70.29% for the given Malware detection dataset.</a:t>
            </a:r>
          </a:p>
          <a:p>
            <a:pPr marL="457200" lvl="0" indent="-342900" defTabSz="457200">
              <a:spcBef>
                <a:spcPct val="20000"/>
              </a:spcBef>
              <a:spcAft>
                <a:spcPts val="600"/>
              </a:spcAft>
              <a:buSzPct val="100000"/>
              <a:buFont typeface="Arial"/>
              <a:buChar char="•"/>
            </a:pPr>
            <a:r>
              <a:rPr lang="en-US" sz="1300" cap="none" dirty="0"/>
              <a:t>If the device is gaming device it has 54.2% chance of having malware attack.</a:t>
            </a:r>
          </a:p>
          <a:p>
            <a:pPr marL="457200" lvl="0" indent="-342900" defTabSz="457200">
              <a:spcBef>
                <a:spcPct val="20000"/>
              </a:spcBef>
              <a:spcAft>
                <a:spcPts val="600"/>
              </a:spcAft>
              <a:buSzPct val="100000"/>
              <a:buFont typeface="Arial"/>
              <a:buChar char="•"/>
            </a:pPr>
            <a:r>
              <a:rPr lang="en-US" sz="1300" cap="none" dirty="0"/>
              <a:t>Looking at the results of hypothesis 3 it can be concluded that mobile devices are prone to malware attacks.</a:t>
            </a:r>
          </a:p>
          <a:p>
            <a:pPr marL="457200" lvl="0" indent="0" defTabSz="457200">
              <a:spcBef>
                <a:spcPct val="20000"/>
              </a:spcBef>
              <a:spcAft>
                <a:spcPts val="600"/>
              </a:spcAft>
              <a:buSzPct val="100000"/>
              <a:buFont typeface="Arial"/>
              <a:buChar char="•"/>
            </a:pPr>
            <a:endParaRPr lang="en-US" dirty="0">
              <a:solidFill>
                <a:schemeClr val="tx1"/>
              </a:solidFill>
            </a:endParaRPr>
          </a:p>
        </p:txBody>
      </p:sp>
      <p:pic>
        <p:nvPicPr>
          <p:cNvPr id="2" name="Audio 1">
            <a:hlinkClick r:id="" action="ppaction://media"/>
            <a:extLst>
              <a:ext uri="{FF2B5EF4-FFF2-40B4-BE49-F238E27FC236}">
                <a16:creationId xmlns:a16="http://schemas.microsoft.com/office/drawing/2014/main" id="{70377B60-E93C-EB42-BAE6-2584F71D90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606"/>
    </mc:Choice>
    <mc:Fallback xmlns="">
      <p:transition spd="slow" advTm="28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Shape 256"/>
        <p:cNvGrpSpPr/>
        <p:nvPr/>
      </p:nvGrpSpPr>
      <p:grpSpPr>
        <a:xfrm>
          <a:off x="0" y="0"/>
          <a:ext cx="0" cy="0"/>
          <a:chOff x="0" y="0"/>
          <a:chExt cx="0" cy="0"/>
        </a:xfrm>
      </p:grpSpPr>
      <p:sp>
        <p:nvSpPr>
          <p:cNvPr id="257" name="Google Shape;257;p42"/>
          <p:cNvSpPr txBox="1">
            <a:spLocks noGrp="1"/>
          </p:cNvSpPr>
          <p:nvPr>
            <p:ph type="title"/>
          </p:nvPr>
        </p:nvSpPr>
        <p:spPr>
          <a:xfrm>
            <a:off x="730634" y="535781"/>
            <a:ext cx="2499716" cy="3807619"/>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3000" b="1"/>
              <a:t>References</a:t>
            </a:r>
          </a:p>
        </p:txBody>
      </p:sp>
      <p:sp>
        <p:nvSpPr>
          <p:cNvPr id="71" name="Rectangle 70">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5017" y="0"/>
            <a:ext cx="5668982" cy="51435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84904" y="2396848"/>
            <a:ext cx="5143500" cy="349805"/>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5" name="Straight Connector 74">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81752" y="0"/>
            <a:ext cx="0" cy="51435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58" name="Google Shape;258;p42"/>
          <p:cNvSpPr txBox="1">
            <a:spLocks noGrp="1"/>
          </p:cNvSpPr>
          <p:nvPr>
            <p:ph type="body" idx="1"/>
          </p:nvPr>
        </p:nvSpPr>
        <p:spPr>
          <a:xfrm>
            <a:off x="3729784" y="535781"/>
            <a:ext cx="4690313" cy="3807619"/>
          </a:xfrm>
          <a:prstGeom prst="rect">
            <a:avLst/>
          </a:prstGeom>
        </p:spPr>
        <p:txBody>
          <a:bodyPr spcFirstLastPara="1" vert="horz" lIns="91440" tIns="45720" rIns="91440" bIns="45720" rtlCol="0" anchor="ctr" anchorCtr="0">
            <a:normAutofit fontScale="77500" lnSpcReduction="20000"/>
          </a:bodyPr>
          <a:lstStyle/>
          <a:p>
            <a:pPr marR="203200" defTabSz="457200">
              <a:spcBef>
                <a:spcPct val="20000"/>
              </a:spcBef>
              <a:spcAft>
                <a:spcPts val="600"/>
              </a:spcAft>
              <a:buSzPct val="100000"/>
              <a:buFont typeface="Arial"/>
              <a:buChar char="•"/>
            </a:pPr>
            <a:r>
              <a:rPr lang="en-US" sz="1300" cap="none" dirty="0"/>
              <a:t>https://</a:t>
            </a:r>
            <a:r>
              <a:rPr lang="en-US" sz="1300" cap="none" dirty="0" err="1"/>
              <a:t>link.springer.com</a:t>
            </a:r>
            <a:r>
              <a:rPr lang="en-US" sz="1300" cap="none" dirty="0"/>
              <a:t>/</a:t>
            </a:r>
            <a:r>
              <a:rPr lang="en-US" sz="1300" cap="none" dirty="0" err="1"/>
              <a:t>referenceworkentry</a:t>
            </a:r>
            <a:r>
              <a:rPr lang="en-US" sz="1300" cap="none" dirty="0"/>
              <a:t>/10.1007%2F978-1-4419-5906-5_838 </a:t>
            </a:r>
          </a:p>
          <a:p>
            <a:pPr marR="203200" defTabSz="457200">
              <a:spcBef>
                <a:spcPct val="20000"/>
              </a:spcBef>
              <a:spcAft>
                <a:spcPts val="600"/>
              </a:spcAft>
              <a:buSzPct val="100000"/>
              <a:buFont typeface="Arial"/>
              <a:buChar char="•"/>
            </a:pPr>
            <a:r>
              <a:rPr lang="en-US" sz="1300" cap="none" dirty="0"/>
              <a:t>https://</a:t>
            </a:r>
            <a:r>
              <a:rPr lang="en-US" sz="1300" cap="none" dirty="0" err="1"/>
              <a:t>www.solver.com</a:t>
            </a:r>
            <a:r>
              <a:rPr lang="en-US" sz="1300" cap="none" dirty="0"/>
              <a:t>/</a:t>
            </a:r>
            <a:r>
              <a:rPr lang="en-US" sz="1300" cap="none" dirty="0" err="1"/>
              <a:t>xlminer</a:t>
            </a:r>
            <a:r>
              <a:rPr lang="en-US" sz="1300" cap="none" dirty="0"/>
              <a:t>-capabilities-overview</a:t>
            </a:r>
          </a:p>
          <a:p>
            <a:pPr marL="457200" marR="203200" lvl="0" indent="-342900" defTabSz="457200">
              <a:spcBef>
                <a:spcPct val="20000"/>
              </a:spcBef>
              <a:spcAft>
                <a:spcPts val="600"/>
              </a:spcAft>
              <a:buSzPct val="100000"/>
              <a:buFont typeface="Arial"/>
              <a:buChar char="•"/>
            </a:pPr>
            <a:r>
              <a:rPr lang="en-US" sz="1300" cap="none" dirty="0"/>
              <a:t>G. </a:t>
            </a:r>
            <a:r>
              <a:rPr lang="en-US" sz="1300" cap="none" dirty="0" err="1"/>
              <a:t>Shmueli</a:t>
            </a:r>
            <a:r>
              <a:rPr lang="en-US" sz="1300" cap="none" dirty="0"/>
              <a:t>, Peter C. Bruce, and Nitin R. Patel, Data Mining for Business analytics, 3rd Edition, 2016, ISBN: 978-1-118-72927-4</a:t>
            </a:r>
          </a:p>
          <a:p>
            <a:pPr marL="457200" marR="203200" lvl="0" indent="-342900" defTabSz="457200">
              <a:spcBef>
                <a:spcPct val="20000"/>
              </a:spcBef>
              <a:spcAft>
                <a:spcPts val="600"/>
              </a:spcAft>
              <a:buSzPct val="100000"/>
              <a:buFont typeface="Arial"/>
              <a:buChar char="•"/>
            </a:pPr>
            <a:r>
              <a:rPr lang="en-US" sz="1300" cap="none" dirty="0">
                <a:hlinkClick r:id="rId6">
                  <a:extLst>
                    <a:ext uri="{A12FA001-AC4F-418D-AE19-62706E023703}">
                      <ahyp:hlinkClr xmlns:ahyp="http://schemas.microsoft.com/office/drawing/2018/hyperlinkcolor" val="tx"/>
                    </a:ext>
                  </a:extLst>
                </a:hlinkClick>
              </a:rPr>
              <a:t>https://www.kaggle.com/c/microsoft-malware-prediction/data</a:t>
            </a:r>
            <a:endParaRPr lang="en-US" sz="1300" cap="none" dirty="0"/>
          </a:p>
          <a:p>
            <a:pPr marL="457200" marR="203200" lvl="0" indent="-342900" defTabSz="457200">
              <a:spcBef>
                <a:spcPct val="20000"/>
              </a:spcBef>
              <a:spcAft>
                <a:spcPts val="600"/>
              </a:spcAft>
              <a:buSzPct val="100000"/>
              <a:buFont typeface="Arial"/>
              <a:buChar char="•"/>
            </a:pPr>
            <a:r>
              <a:rPr lang="en-US" sz="1300" cap="none" dirty="0"/>
              <a:t>https://</a:t>
            </a:r>
            <a:r>
              <a:rPr lang="en-US" sz="1300" cap="none" dirty="0" err="1"/>
              <a:t>help.optimizely.com</a:t>
            </a:r>
            <a:r>
              <a:rPr lang="en-US" sz="1300" cap="none" dirty="0"/>
              <a:t>/</a:t>
            </a:r>
            <a:r>
              <a:rPr lang="en-US" sz="1300" cap="none" dirty="0" err="1"/>
              <a:t>Ideate_and_Hypothesize</a:t>
            </a:r>
            <a:r>
              <a:rPr lang="en-US" sz="1300" cap="none" dirty="0"/>
              <a:t>/</a:t>
            </a:r>
            <a:r>
              <a:rPr lang="en-US" sz="1300" cap="none" dirty="0" err="1"/>
              <a:t>Design_an_effectiv_hypothesis</a:t>
            </a:r>
            <a:r>
              <a:rPr lang="en-US" sz="1300" cap="none" dirty="0"/>
              <a:t> </a:t>
            </a:r>
            <a:r>
              <a:rPr lang="en-US" sz="1300" cap="none" dirty="0">
                <a:hlinkClick r:id="rId7">
                  <a:extLst>
                    <a:ext uri="{A12FA001-AC4F-418D-AE19-62706E023703}">
                      <ahyp:hlinkClr xmlns:ahyp="http://schemas.microsoft.com/office/drawing/2018/hyperlinkcolor" val="tx"/>
                    </a:ext>
                  </a:extLst>
                </a:hlinkClick>
              </a:rPr>
              <a:t>http://santini.se/teaching/ml/2016/Lect_10/10c_UnsupervisedMethods.pdf</a:t>
            </a:r>
          </a:p>
          <a:p>
            <a:pPr marL="457200" lvl="0" indent="-342900" defTabSz="457200">
              <a:spcBef>
                <a:spcPct val="20000"/>
              </a:spcBef>
              <a:spcAft>
                <a:spcPts val="600"/>
              </a:spcAft>
              <a:buSzPct val="100000"/>
              <a:buFont typeface="Arial"/>
              <a:buChar char="•"/>
            </a:pPr>
            <a:r>
              <a:rPr lang="en-US" sz="1300" cap="none" dirty="0">
                <a:hlinkClick r:id="rId8">
                  <a:extLst>
                    <a:ext uri="{A12FA001-AC4F-418D-AE19-62706E023703}">
                      <ahyp:hlinkClr xmlns:ahyp="http://schemas.microsoft.com/office/drawing/2018/hyperlinkcolor" val="tx"/>
                    </a:ext>
                  </a:extLst>
                </a:hlinkClick>
              </a:rPr>
              <a:t>https://docs.oracle.com/cd/B28359_01/datamine.111/b28129/classify.htmDMCON00</a:t>
            </a:r>
            <a:endParaRPr lang="en-US" sz="1300" cap="none" dirty="0"/>
          </a:p>
          <a:p>
            <a:pPr marL="457200" lvl="0" indent="-342900" defTabSz="457200">
              <a:spcBef>
                <a:spcPct val="20000"/>
              </a:spcBef>
              <a:spcAft>
                <a:spcPts val="600"/>
              </a:spcAft>
              <a:buSzPct val="100000"/>
              <a:buFont typeface="Arial"/>
              <a:buChar char="•"/>
            </a:pPr>
            <a:r>
              <a:rPr lang="en-US" sz="1300" cap="none" dirty="0">
                <a:hlinkClick r:id="rId9">
                  <a:extLst>
                    <a:ext uri="{A12FA001-AC4F-418D-AE19-62706E023703}">
                      <ahyp:hlinkClr xmlns:ahyp="http://schemas.microsoft.com/office/drawing/2018/hyperlinkcolor" val="tx"/>
                    </a:ext>
                  </a:extLst>
                </a:hlinkClick>
              </a:rPr>
              <a:t>www.ncbi.nlm.nih.gov</a:t>
            </a:r>
            <a:endParaRPr lang="en-US" sz="1300" cap="none" dirty="0"/>
          </a:p>
          <a:p>
            <a:pPr marL="457200" lvl="0" indent="-342900" defTabSz="457200">
              <a:spcBef>
                <a:spcPct val="20000"/>
              </a:spcBef>
              <a:spcAft>
                <a:spcPts val="600"/>
              </a:spcAft>
              <a:buSzPct val="100000"/>
              <a:buFont typeface="Arial"/>
              <a:buChar char="•"/>
            </a:pPr>
            <a:r>
              <a:rPr lang="en-US" sz="1300" cap="none" dirty="0">
                <a:hlinkClick r:id="rId10">
                  <a:extLst>
                    <a:ext uri="{A12FA001-AC4F-418D-AE19-62706E023703}">
                      <ahyp:hlinkClr xmlns:ahyp="http://schemas.microsoft.com/office/drawing/2018/hyperlinkcolor" val="tx"/>
                    </a:ext>
                  </a:extLst>
                </a:hlinkClick>
              </a:rPr>
              <a:t>www.datapine.com</a:t>
            </a:r>
            <a:r>
              <a:rPr lang="en-US" sz="1300" cap="none" dirty="0"/>
              <a:t> </a:t>
            </a:r>
          </a:p>
          <a:p>
            <a:pPr lvl="0" defTabSz="457200">
              <a:spcBef>
                <a:spcPct val="20000"/>
              </a:spcBef>
              <a:spcAft>
                <a:spcPts val="600"/>
              </a:spcAft>
              <a:buSzPct val="100000"/>
              <a:buFont typeface="Arial"/>
              <a:buChar char="•"/>
            </a:pPr>
            <a:r>
              <a:rPr lang="en-US" sz="1300" cap="none" dirty="0" err="1"/>
              <a:t>Link.springer.com</a:t>
            </a:r>
            <a:r>
              <a:rPr lang="en-US" sz="1300" cap="none" dirty="0"/>
              <a:t> </a:t>
            </a:r>
          </a:p>
          <a:p>
            <a:pPr lvl="0" defTabSz="457200">
              <a:spcBef>
                <a:spcPct val="20000"/>
              </a:spcBef>
              <a:spcAft>
                <a:spcPts val="600"/>
              </a:spcAft>
              <a:buSzPct val="100000"/>
              <a:buFont typeface="Arial"/>
              <a:buChar char="•"/>
            </a:pPr>
            <a:r>
              <a:rPr lang="en-US" sz="1300" cap="none" dirty="0"/>
              <a:t>ww.thetop10antivirus.com </a:t>
            </a:r>
          </a:p>
          <a:p>
            <a:pPr lvl="0" defTabSz="457200">
              <a:spcBef>
                <a:spcPct val="20000"/>
              </a:spcBef>
              <a:spcAft>
                <a:spcPts val="600"/>
              </a:spcAft>
              <a:buSzPct val="100000"/>
              <a:buFont typeface="Arial"/>
              <a:buChar char="•"/>
            </a:pPr>
            <a:r>
              <a:rPr lang="en-US" sz="1300" cap="none" dirty="0"/>
              <a:t>https://</a:t>
            </a:r>
            <a:r>
              <a:rPr lang="en-US" sz="1300" cap="none" dirty="0" err="1"/>
              <a:t>hbr.org</a:t>
            </a:r>
            <a:r>
              <a:rPr lang="en-US" sz="1300" cap="none" dirty="0"/>
              <a:t>/2013/12analytics-30</a:t>
            </a:r>
          </a:p>
        </p:txBody>
      </p:sp>
      <p:pic>
        <p:nvPicPr>
          <p:cNvPr id="2" name="Audio 1">
            <a:hlinkClick r:id="" action="ppaction://media"/>
            <a:extLst>
              <a:ext uri="{FF2B5EF4-FFF2-40B4-BE49-F238E27FC236}">
                <a16:creationId xmlns:a16="http://schemas.microsoft.com/office/drawing/2014/main" id="{9638ED67-33D3-C547-9923-8929BF297B26}"/>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506"/>
    </mc:Choice>
    <mc:Fallback xmlns="">
      <p:transition spd="slow" advTm="13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62164E-4528-40DB-BC26-D6DDE216A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363D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F30007FA-C6A2-43A0-8045-7016AEF81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992171"/>
          </a:xfrm>
          <a:custGeom>
            <a:avLst/>
            <a:gdLst>
              <a:gd name="connsiteX0" fmla="*/ 0 w 12192000"/>
              <a:gd name="connsiteY0" fmla="*/ 0 h 5322895"/>
              <a:gd name="connsiteX1" fmla="*/ 12192000 w 12192000"/>
              <a:gd name="connsiteY1" fmla="*/ 0 h 5322895"/>
              <a:gd name="connsiteX2" fmla="*/ 12192000 w 12192000"/>
              <a:gd name="connsiteY2" fmla="*/ 213719 h 5322895"/>
              <a:gd name="connsiteX3" fmla="*/ 12192000 w 12192000"/>
              <a:gd name="connsiteY3" fmla="*/ 471948 h 5322895"/>
              <a:gd name="connsiteX4" fmla="*/ 12192000 w 12192000"/>
              <a:gd name="connsiteY4" fmla="*/ 3571886 h 5322895"/>
              <a:gd name="connsiteX5" fmla="*/ 12192000 w 12192000"/>
              <a:gd name="connsiteY5" fmla="*/ 3753332 h 5322895"/>
              <a:gd name="connsiteX6" fmla="*/ 12192000 w 12192000"/>
              <a:gd name="connsiteY6" fmla="*/ 4806077 h 5322895"/>
              <a:gd name="connsiteX7" fmla="*/ 11957522 w 12192000"/>
              <a:gd name="connsiteY7" fmla="*/ 4849979 h 5322895"/>
              <a:gd name="connsiteX8" fmla="*/ 11679973 w 12192000"/>
              <a:gd name="connsiteY8" fmla="*/ 4899723 h 5322895"/>
              <a:gd name="connsiteX9" fmla="*/ 11401197 w 12192000"/>
              <a:gd name="connsiteY9" fmla="*/ 4948416 h 5322895"/>
              <a:gd name="connsiteX10" fmla="*/ 11121192 w 12192000"/>
              <a:gd name="connsiteY10" fmla="*/ 4990102 h 5322895"/>
              <a:gd name="connsiteX11" fmla="*/ 10842416 w 12192000"/>
              <a:gd name="connsiteY11" fmla="*/ 5032139 h 5322895"/>
              <a:gd name="connsiteX12" fmla="*/ 10562411 w 12192000"/>
              <a:gd name="connsiteY12" fmla="*/ 5071374 h 5322895"/>
              <a:gd name="connsiteX13" fmla="*/ 10286091 w 12192000"/>
              <a:gd name="connsiteY13" fmla="*/ 5105003 h 5322895"/>
              <a:gd name="connsiteX14" fmla="*/ 10006086 w 12192000"/>
              <a:gd name="connsiteY14" fmla="*/ 5136881 h 5322895"/>
              <a:gd name="connsiteX15" fmla="*/ 9727310 w 12192000"/>
              <a:gd name="connsiteY15" fmla="*/ 5165957 h 5322895"/>
              <a:gd name="connsiteX16" fmla="*/ 9453445 w 12192000"/>
              <a:gd name="connsiteY16" fmla="*/ 5191179 h 5322895"/>
              <a:gd name="connsiteX17" fmla="*/ 9175897 w 12192000"/>
              <a:gd name="connsiteY17" fmla="*/ 5216401 h 5322895"/>
              <a:gd name="connsiteX18" fmla="*/ 8902033 w 12192000"/>
              <a:gd name="connsiteY18" fmla="*/ 5237420 h 5322895"/>
              <a:gd name="connsiteX19" fmla="*/ 8628169 w 12192000"/>
              <a:gd name="connsiteY19" fmla="*/ 5253884 h 5322895"/>
              <a:gd name="connsiteX20" fmla="*/ 8355533 w 12192000"/>
              <a:gd name="connsiteY20" fmla="*/ 5271050 h 5322895"/>
              <a:gd name="connsiteX21" fmla="*/ 8085353 w 12192000"/>
              <a:gd name="connsiteY21" fmla="*/ 5285412 h 5322895"/>
              <a:gd name="connsiteX22" fmla="*/ 7817629 w 12192000"/>
              <a:gd name="connsiteY22" fmla="*/ 5295571 h 5322895"/>
              <a:gd name="connsiteX23" fmla="*/ 7549905 w 12192000"/>
              <a:gd name="connsiteY23" fmla="*/ 5304329 h 5322895"/>
              <a:gd name="connsiteX24" fmla="*/ 7284638 w 12192000"/>
              <a:gd name="connsiteY24" fmla="*/ 5312736 h 5322895"/>
              <a:gd name="connsiteX25" fmla="*/ 7023055 w 12192000"/>
              <a:gd name="connsiteY25" fmla="*/ 5316590 h 5322895"/>
              <a:gd name="connsiteX26" fmla="*/ 6761472 w 12192000"/>
              <a:gd name="connsiteY26" fmla="*/ 5320793 h 5322895"/>
              <a:gd name="connsiteX27" fmla="*/ 6503573 w 12192000"/>
              <a:gd name="connsiteY27" fmla="*/ 5322895 h 5322895"/>
              <a:gd name="connsiteX28" fmla="*/ 6248130 w 12192000"/>
              <a:gd name="connsiteY28" fmla="*/ 5320793 h 5322895"/>
              <a:gd name="connsiteX29" fmla="*/ 5995144 w 12192000"/>
              <a:gd name="connsiteY29" fmla="*/ 5320793 h 5322895"/>
              <a:gd name="connsiteX30" fmla="*/ 5744613 w 12192000"/>
              <a:gd name="connsiteY30" fmla="*/ 5316590 h 5322895"/>
              <a:gd name="connsiteX31" fmla="*/ 5498995 w 12192000"/>
              <a:gd name="connsiteY31" fmla="*/ 5310284 h 5322895"/>
              <a:gd name="connsiteX32" fmla="*/ 5255834 w 12192000"/>
              <a:gd name="connsiteY32" fmla="*/ 5304329 h 5322895"/>
              <a:gd name="connsiteX33" fmla="*/ 5017584 w 12192000"/>
              <a:gd name="connsiteY33" fmla="*/ 5297673 h 5322895"/>
              <a:gd name="connsiteX34" fmla="*/ 4780562 w 12192000"/>
              <a:gd name="connsiteY34" fmla="*/ 5287514 h 5322895"/>
              <a:gd name="connsiteX35" fmla="*/ 4547227 w 12192000"/>
              <a:gd name="connsiteY35" fmla="*/ 5276654 h 5322895"/>
              <a:gd name="connsiteX36" fmla="*/ 4318800 w 12192000"/>
              <a:gd name="connsiteY36" fmla="*/ 5266846 h 5322895"/>
              <a:gd name="connsiteX37" fmla="*/ 3873004 w 12192000"/>
              <a:gd name="connsiteY37" fmla="*/ 5239171 h 5322895"/>
              <a:gd name="connsiteX38" fmla="*/ 3445628 w 12192000"/>
              <a:gd name="connsiteY38" fmla="*/ 5209746 h 5322895"/>
              <a:gd name="connsiteX39" fmla="*/ 3035446 w 12192000"/>
              <a:gd name="connsiteY39" fmla="*/ 5178918 h 5322895"/>
              <a:gd name="connsiteX40" fmla="*/ 2647370 w 12192000"/>
              <a:gd name="connsiteY40" fmla="*/ 5144939 h 5322895"/>
              <a:gd name="connsiteX41" fmla="*/ 2276487 w 12192000"/>
              <a:gd name="connsiteY41" fmla="*/ 5109557 h 5322895"/>
              <a:gd name="connsiteX42" fmla="*/ 1932621 w 12192000"/>
              <a:gd name="connsiteY42" fmla="*/ 5071374 h 5322895"/>
              <a:gd name="connsiteX43" fmla="*/ 1609634 w 12192000"/>
              <a:gd name="connsiteY43" fmla="*/ 5033891 h 5322895"/>
              <a:gd name="connsiteX44" fmla="*/ 1312435 w 12192000"/>
              <a:gd name="connsiteY44" fmla="*/ 4996408 h 5322895"/>
              <a:gd name="connsiteX45" fmla="*/ 1039799 w 12192000"/>
              <a:gd name="connsiteY45" fmla="*/ 4961027 h 5322895"/>
              <a:gd name="connsiteX46" fmla="*/ 797865 w 12192000"/>
              <a:gd name="connsiteY46" fmla="*/ 4927397 h 5322895"/>
              <a:gd name="connsiteX47" fmla="*/ 579265 w 12192000"/>
              <a:gd name="connsiteY47" fmla="*/ 4895519 h 5322895"/>
              <a:gd name="connsiteX48" fmla="*/ 395052 w 12192000"/>
              <a:gd name="connsiteY48" fmla="*/ 4868896 h 5322895"/>
              <a:gd name="connsiteX49" fmla="*/ 240312 w 12192000"/>
              <a:gd name="connsiteY49" fmla="*/ 4843673 h 5322895"/>
              <a:gd name="connsiteX50" fmla="*/ 27853 w 12192000"/>
              <a:gd name="connsiteY50" fmla="*/ 4807592 h 5322895"/>
              <a:gd name="connsiteX51" fmla="*/ 0 w 12192000"/>
              <a:gd name="connsiteY51" fmla="*/ 4802879 h 5322895"/>
              <a:gd name="connsiteX52" fmla="*/ 0 w 12192000"/>
              <a:gd name="connsiteY52" fmla="*/ 3753332 h 5322895"/>
              <a:gd name="connsiteX53" fmla="*/ 0 w 12192000"/>
              <a:gd name="connsiteY53" fmla="*/ 3571886 h 5322895"/>
              <a:gd name="connsiteX54" fmla="*/ 0 w 12192000"/>
              <a:gd name="connsiteY54" fmla="*/ 471948 h 5322895"/>
              <a:gd name="connsiteX55" fmla="*/ 0 w 12192000"/>
              <a:gd name="connsiteY55" fmla="*/ 213719 h 532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5322895">
                <a:moveTo>
                  <a:pt x="0" y="0"/>
                </a:moveTo>
                <a:lnTo>
                  <a:pt x="12192000" y="0"/>
                </a:lnTo>
                <a:lnTo>
                  <a:pt x="12192000" y="213719"/>
                </a:lnTo>
                <a:lnTo>
                  <a:pt x="12192000" y="471948"/>
                </a:lnTo>
                <a:lnTo>
                  <a:pt x="12192000" y="3571886"/>
                </a:lnTo>
                <a:lnTo>
                  <a:pt x="12192000" y="3753332"/>
                </a:lnTo>
                <a:lnTo>
                  <a:pt x="12192000" y="4806077"/>
                </a:lnTo>
                <a:lnTo>
                  <a:pt x="11957522" y="4849979"/>
                </a:lnTo>
                <a:lnTo>
                  <a:pt x="11679973" y="4899723"/>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0562" y="5287514"/>
                </a:lnTo>
                <a:lnTo>
                  <a:pt x="4547227" y="5276654"/>
                </a:lnTo>
                <a:lnTo>
                  <a:pt x="4318800" y="5266846"/>
                </a:lnTo>
                <a:lnTo>
                  <a:pt x="3873004" y="5239171"/>
                </a:lnTo>
                <a:lnTo>
                  <a:pt x="3445628" y="5209746"/>
                </a:lnTo>
                <a:lnTo>
                  <a:pt x="3035446" y="5178918"/>
                </a:lnTo>
                <a:lnTo>
                  <a:pt x="2647370" y="5144939"/>
                </a:lnTo>
                <a:lnTo>
                  <a:pt x="2276487" y="5109557"/>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6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0BB0C04-99F6-1A4D-8E49-C926FE90DDF2}"/>
              </a:ext>
            </a:extLst>
          </p:cNvPr>
          <p:cNvSpPr>
            <a:spLocks noGrp="1"/>
          </p:cNvSpPr>
          <p:nvPr>
            <p:ph type="title"/>
          </p:nvPr>
        </p:nvSpPr>
        <p:spPr>
          <a:xfrm>
            <a:off x="1313259" y="649480"/>
            <a:ext cx="6507166" cy="2732867"/>
          </a:xfrm>
        </p:spPr>
        <p:txBody>
          <a:bodyPr vert="horz" lIns="91440" tIns="45720" rIns="91440" bIns="45720" rtlCol="0" anchor="ctr">
            <a:normAutofit/>
          </a:bodyPr>
          <a:lstStyle/>
          <a:p>
            <a:pPr algn="ctr" defTabSz="457200">
              <a:spcBef>
                <a:spcPct val="0"/>
              </a:spcBef>
            </a:pPr>
            <a:r>
              <a:rPr lang="en-US" sz="5000">
                <a:effectLst>
                  <a:glow rad="38100">
                    <a:schemeClr val="bg1">
                      <a:lumMod val="65000"/>
                      <a:lumOff val="35000"/>
                      <a:alpha val="50000"/>
                    </a:schemeClr>
                  </a:glow>
                  <a:outerShdw blurRad="28575" dist="31750" dir="13200000" algn="tl" rotWithShape="0">
                    <a:srgbClr val="000000">
                      <a:alpha val="25000"/>
                    </a:srgbClr>
                  </a:outerShdw>
                </a:effectLst>
              </a:rPr>
              <a:t>THANK YOU</a:t>
            </a:r>
          </a:p>
        </p:txBody>
      </p:sp>
      <p:pic>
        <p:nvPicPr>
          <p:cNvPr id="3" name="Audio 2">
            <a:hlinkClick r:id="" action="ppaction://media"/>
            <a:extLst>
              <a:ext uri="{FF2B5EF4-FFF2-40B4-BE49-F238E27FC236}">
                <a16:creationId xmlns:a16="http://schemas.microsoft.com/office/drawing/2014/main" id="{FA777177-8F8C-464E-9647-40FBEB7D80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463941790"/>
      </p:ext>
    </p:extLst>
  </p:cSld>
  <p:clrMapOvr>
    <a:masterClrMapping/>
  </p:clrMapOvr>
  <mc:AlternateContent xmlns:mc="http://schemas.openxmlformats.org/markup-compatibility/2006" xmlns:p14="http://schemas.microsoft.com/office/powerpoint/2010/main">
    <mc:Choice Requires="p14">
      <p:transition spd="slow" p14:dur="2000" advTm="4274"/>
    </mc:Choice>
    <mc:Fallback xmlns="">
      <p:transition spd="slow" advTm="4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502388" y="1072634"/>
            <a:ext cx="2271985" cy="2756931"/>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3000" b="1"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Dataset</a:t>
            </a:r>
          </a:p>
        </p:txBody>
      </p:sp>
      <p:sp>
        <p:nvSpPr>
          <p:cNvPr id="82" name="Rectangle 8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4950" y="0"/>
            <a:ext cx="6099050" cy="51435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Connector 8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52478" y="0"/>
            <a:ext cx="0" cy="51435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86" name="Rectangle 8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71214" y="2396848"/>
            <a:ext cx="5143500" cy="349805"/>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77" name="Google Shape;75;p16">
            <a:extLst>
              <a:ext uri="{FF2B5EF4-FFF2-40B4-BE49-F238E27FC236}">
                <a16:creationId xmlns:a16="http://schemas.microsoft.com/office/drawing/2014/main" id="{C1092857-F9EA-4829-BE88-E5384292848F}"/>
              </a:ext>
            </a:extLst>
          </p:cNvPr>
          <p:cNvGraphicFramePr/>
          <p:nvPr>
            <p:extLst>
              <p:ext uri="{D42A27DB-BD31-4B8C-83A1-F6EECF244321}">
                <p14:modId xmlns:p14="http://schemas.microsoft.com/office/powerpoint/2010/main" val="1005812268"/>
              </p:ext>
            </p:extLst>
          </p:nvPr>
        </p:nvGraphicFramePr>
        <p:xfrm>
          <a:off x="3790781" y="723900"/>
          <a:ext cx="4534600" cy="345439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 name="Audio 1">
            <a:hlinkClick r:id="" action="ppaction://media"/>
            <a:extLst>
              <a:ext uri="{FF2B5EF4-FFF2-40B4-BE49-F238E27FC236}">
                <a16:creationId xmlns:a16="http://schemas.microsoft.com/office/drawing/2014/main" id="{9A107ADA-8B44-C243-AAF9-B8E42D33C4FE}"/>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2809"/>
    </mc:Choice>
    <mc:Fallback xmlns="">
      <p:transition spd="slow" advTm="32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856060" y="457200"/>
            <a:ext cx="4529076" cy="1428750"/>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3200" b="1" dirty="0"/>
              <a:t>About Project</a:t>
            </a:r>
          </a:p>
        </p:txBody>
      </p:sp>
      <p:sp>
        <p:nvSpPr>
          <p:cNvPr id="81" name="Google Shape;81;p17"/>
          <p:cNvSpPr txBox="1">
            <a:spLocks noGrp="1"/>
          </p:cNvSpPr>
          <p:nvPr>
            <p:ph type="body" idx="1"/>
          </p:nvPr>
        </p:nvSpPr>
        <p:spPr>
          <a:xfrm>
            <a:off x="856060" y="2000249"/>
            <a:ext cx="4440650" cy="2530409"/>
          </a:xfrm>
          <a:prstGeom prst="rect">
            <a:avLst/>
          </a:prstGeom>
        </p:spPr>
        <p:txBody>
          <a:bodyPr spcFirstLastPara="1" vert="horz" lIns="91440" tIns="45720" rIns="91440" bIns="45720" rtlCol="0" anchor="ctr" anchorCtr="0">
            <a:normAutofit/>
          </a:bodyPr>
          <a:lstStyle/>
          <a:p>
            <a:pPr marL="457200" lvl="0" indent="-342900" algn="just" defTabSz="457200">
              <a:lnSpc>
                <a:spcPct val="90000"/>
              </a:lnSpc>
              <a:spcBef>
                <a:spcPct val="20000"/>
              </a:spcBef>
              <a:spcAft>
                <a:spcPts val="600"/>
              </a:spcAft>
              <a:buSzPct val="100000"/>
              <a:buFont typeface="Arial"/>
              <a:buChar char="•"/>
            </a:pPr>
            <a:r>
              <a:rPr lang="en-US" sz="1400" cap="none" dirty="0"/>
              <a:t>Insights of the malware prone dataset provided by Microsoft to analyze different malwares using hypotheses</a:t>
            </a:r>
          </a:p>
          <a:p>
            <a:pPr marL="457200" lvl="0" indent="-342900" algn="just" defTabSz="457200">
              <a:lnSpc>
                <a:spcPct val="90000"/>
              </a:lnSpc>
              <a:spcBef>
                <a:spcPct val="20000"/>
              </a:spcBef>
              <a:spcAft>
                <a:spcPts val="600"/>
              </a:spcAft>
              <a:buSzPct val="100000"/>
              <a:buFont typeface="Arial"/>
              <a:buChar char="•"/>
            </a:pPr>
            <a:r>
              <a:rPr lang="en-US" cap="none" dirty="0"/>
              <a:t>Analyzing and data pre-processing by removing null values and handling irrelevance.</a:t>
            </a:r>
          </a:p>
          <a:p>
            <a:pPr marL="457200" lvl="0" indent="-342900" algn="just" defTabSz="457200">
              <a:lnSpc>
                <a:spcPct val="90000"/>
              </a:lnSpc>
              <a:spcBef>
                <a:spcPct val="20000"/>
              </a:spcBef>
              <a:spcAft>
                <a:spcPts val="600"/>
              </a:spcAft>
              <a:buSzPct val="100000"/>
              <a:buFont typeface="Arial"/>
              <a:buChar char="•"/>
            </a:pPr>
            <a:r>
              <a:rPr lang="en-US" cap="none" dirty="0"/>
              <a:t>Performing analysis on the data set using </a:t>
            </a:r>
            <a:r>
              <a:rPr lang="en-US" cap="none" dirty="0" err="1"/>
              <a:t>XLMiner</a:t>
            </a:r>
            <a:r>
              <a:rPr lang="en-US" cap="none" dirty="0"/>
              <a:t> to predict the malware through different predictive models like clustering, classification and association</a:t>
            </a:r>
          </a:p>
        </p:txBody>
      </p:sp>
      <p:sp>
        <p:nvSpPr>
          <p:cNvPr id="93" name="Rectangle 92">
            <a:extLst>
              <a:ext uri="{FF2B5EF4-FFF2-40B4-BE49-F238E27FC236}">
                <a16:creationId xmlns:a16="http://schemas.microsoft.com/office/drawing/2014/main" id="{C2CAC0E2-A334-4A65-B7FA-9BDDAD042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2" y="0"/>
            <a:ext cx="3493008"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Google Shape;82;p17"/>
          <p:cNvPicPr preferRelativeResize="0"/>
          <p:nvPr/>
        </p:nvPicPr>
        <p:blipFill>
          <a:blip r:embed="rId6">
            <a:extLst/>
          </a:blip>
          <a:stretch>
            <a:fillRect/>
          </a:stretch>
        </p:blipFill>
        <p:spPr>
          <a:xfrm>
            <a:off x="6014466" y="806272"/>
            <a:ext cx="2649474" cy="1645462"/>
          </a:xfrm>
          <a:prstGeom prst="rect">
            <a:avLst/>
          </a:prstGeom>
          <a:noFill/>
        </p:spPr>
      </p:pic>
      <p:pic>
        <p:nvPicPr>
          <p:cNvPr id="83" name="Google Shape;83;p17"/>
          <p:cNvPicPr preferRelativeResize="0"/>
          <p:nvPr/>
        </p:nvPicPr>
        <p:blipFill>
          <a:blip r:embed="rId7">
            <a:extLst/>
          </a:blip>
          <a:stretch>
            <a:fillRect/>
          </a:stretch>
        </p:blipFill>
        <p:spPr>
          <a:xfrm>
            <a:off x="6014466" y="2691765"/>
            <a:ext cx="2649474" cy="968505"/>
          </a:xfrm>
          <a:prstGeom prst="rect">
            <a:avLst/>
          </a:prstGeom>
          <a:noFill/>
        </p:spPr>
      </p:pic>
      <p:pic>
        <p:nvPicPr>
          <p:cNvPr id="2" name="Audio 1">
            <a:hlinkClick r:id="" action="ppaction://media"/>
            <a:extLst>
              <a:ext uri="{FF2B5EF4-FFF2-40B4-BE49-F238E27FC236}">
                <a16:creationId xmlns:a16="http://schemas.microsoft.com/office/drawing/2014/main" id="{906B3188-E409-234C-A9A6-A9037A199AB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338"/>
    </mc:Choice>
    <mc:Fallback xmlns="">
      <p:transition spd="slow" advTm="49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730634" y="535781"/>
            <a:ext cx="2499716" cy="3807619"/>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2300" b="1" dirty="0"/>
              <a:t>Data Preprocessing</a:t>
            </a:r>
          </a:p>
          <a:p>
            <a:pPr marL="0" lvl="0" indent="0" defTabSz="457200">
              <a:spcBef>
                <a:spcPct val="0"/>
              </a:spcBef>
              <a:spcAft>
                <a:spcPts val="0"/>
              </a:spcAft>
            </a:pPr>
            <a:endParaRPr lang="en-US" sz="2300" dirty="0"/>
          </a:p>
        </p:txBody>
      </p:sp>
      <p:sp>
        <p:nvSpPr>
          <p:cNvPr id="94" name="Rectangle 93">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5017" y="0"/>
            <a:ext cx="5668982" cy="51435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84904" y="2396848"/>
            <a:ext cx="5143500" cy="349805"/>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8" name="Straight Connector 97">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81752" y="0"/>
            <a:ext cx="0" cy="51435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95" name="Google Shape;89;p18"/>
          <p:cNvSpPr txBox="1">
            <a:spLocks noGrp="1"/>
          </p:cNvSpPr>
          <p:nvPr>
            <p:ph type="body" idx="1"/>
          </p:nvPr>
        </p:nvSpPr>
        <p:spPr>
          <a:xfrm>
            <a:off x="3729784" y="535781"/>
            <a:ext cx="4690313" cy="3807619"/>
          </a:xfrm>
          <a:prstGeom prst="rect">
            <a:avLst/>
          </a:prstGeom>
        </p:spPr>
        <p:txBody>
          <a:bodyPr spcFirstLastPara="1" vert="horz" lIns="91440" tIns="45720" rIns="91440" bIns="45720" rtlCol="0" anchor="ctr" anchorCtr="0">
            <a:normAutofit lnSpcReduction="10000"/>
          </a:bodyPr>
          <a:lstStyle/>
          <a:p>
            <a:pPr marL="342900" marR="50800" defTabSz="457200">
              <a:spcBef>
                <a:spcPct val="20000"/>
              </a:spcBef>
              <a:spcAft>
                <a:spcPts val="600"/>
              </a:spcAft>
              <a:buSzPct val="100000"/>
              <a:buFont typeface="Arial"/>
              <a:buChar char="•"/>
            </a:pPr>
            <a:r>
              <a:rPr lang="en-US" sz="1400" cap="none" dirty="0"/>
              <a:t>Handling Missing Value</a:t>
            </a:r>
          </a:p>
          <a:p>
            <a:pPr marL="800100" marR="50800" lvl="1" defTabSz="457200">
              <a:spcBef>
                <a:spcPct val="20000"/>
              </a:spcBef>
              <a:spcAft>
                <a:spcPts val="600"/>
              </a:spcAft>
              <a:buSzPct val="100000"/>
              <a:buFont typeface="Arial"/>
              <a:buChar char="•"/>
            </a:pPr>
            <a:r>
              <a:rPr lang="en-US" sz="1400" cap="none" dirty="0"/>
              <a:t>We have removed the rows from our data set for which any null values found in any column.</a:t>
            </a:r>
          </a:p>
          <a:p>
            <a:pPr marL="800100" marR="50800" lvl="1" defTabSz="457200">
              <a:spcBef>
                <a:spcPct val="20000"/>
              </a:spcBef>
              <a:spcAft>
                <a:spcPts val="600"/>
              </a:spcAft>
              <a:buSzPct val="100000"/>
              <a:buFont typeface="Arial"/>
              <a:buChar char="•"/>
            </a:pPr>
            <a:endParaRPr lang="en-US" sz="1400" cap="none" dirty="0"/>
          </a:p>
          <a:p>
            <a:pPr marL="342900" marR="50800" defTabSz="457200">
              <a:spcBef>
                <a:spcPct val="20000"/>
              </a:spcBef>
              <a:spcAft>
                <a:spcPts val="600"/>
              </a:spcAft>
              <a:buSzPct val="100000"/>
              <a:buFont typeface="Arial"/>
              <a:buChar char="•"/>
            </a:pPr>
            <a:r>
              <a:rPr lang="en-US" sz="1400" cap="none" dirty="0"/>
              <a:t>We have removed few variables from the data set where we find skewness.</a:t>
            </a:r>
          </a:p>
          <a:p>
            <a:pPr marL="800100" marR="50800" lvl="1" defTabSz="457200">
              <a:spcBef>
                <a:spcPct val="20000"/>
              </a:spcBef>
              <a:spcAft>
                <a:spcPts val="600"/>
              </a:spcAft>
              <a:buSzPct val="100000"/>
              <a:buFont typeface="Arial"/>
              <a:buChar char="•"/>
            </a:pPr>
            <a:r>
              <a:rPr lang="en-US" sz="1400" cap="none" dirty="0"/>
              <a:t>For example, categorical variables below are skewed towards 0. ’</a:t>
            </a:r>
            <a:r>
              <a:rPr lang="en-US" sz="1400" cap="none" dirty="0" err="1"/>
              <a:t>Isbeta</a:t>
            </a:r>
            <a:r>
              <a:rPr lang="en-US" sz="1400" cap="none" dirty="0"/>
              <a:t>’,’Census_</a:t>
            </a:r>
            <a:r>
              <a:rPr lang="en-US" sz="1400" cap="none" dirty="0" err="1"/>
              <a:t>IsFlightsDisabled</a:t>
            </a:r>
            <a:r>
              <a:rPr lang="en-US" sz="1400" cap="none" dirty="0"/>
              <a:t>’,’</a:t>
            </a:r>
            <a:r>
              <a:rPr lang="en-US" sz="1400" cap="none" dirty="0" err="1"/>
              <a:t>AutoSampleOptIn</a:t>
            </a:r>
            <a:r>
              <a:rPr lang="en-US" sz="1400" cap="none" dirty="0"/>
              <a:t>’, ’Cen-</a:t>
            </a:r>
            <a:r>
              <a:rPr lang="en-US" sz="1400" cap="none" dirty="0" err="1"/>
              <a:t>sus_IsAlwaysOnAlwaysConnectedCapable</a:t>
            </a:r>
            <a:r>
              <a:rPr lang="en-US" sz="1400" cap="none" dirty="0"/>
              <a:t>’, ’</a:t>
            </a:r>
            <a:r>
              <a:rPr lang="en-US" sz="1400" cap="none" dirty="0" err="1"/>
              <a:t>IsSxsPassiveMode</a:t>
            </a:r>
            <a:r>
              <a:rPr lang="en-US" sz="1400" cap="none" dirty="0"/>
              <a:t>’,’</a:t>
            </a:r>
            <a:r>
              <a:rPr lang="en-US" sz="1400" cap="none" dirty="0" err="1"/>
              <a:t>Census_HasOpticalDiskDrive</a:t>
            </a:r>
            <a:r>
              <a:rPr lang="en-US" sz="1400" cap="none" dirty="0"/>
              <a:t>.</a:t>
            </a:r>
          </a:p>
          <a:p>
            <a:pPr marL="0" lvl="0" indent="0" defTabSz="457200">
              <a:spcBef>
                <a:spcPct val="20000"/>
              </a:spcBef>
              <a:spcAft>
                <a:spcPts val="600"/>
              </a:spcAft>
              <a:buSzPct val="100000"/>
              <a:buFont typeface="Arial"/>
              <a:buChar char="•"/>
            </a:pPr>
            <a:endParaRPr lang="en-US" dirty="0">
              <a:solidFill>
                <a:schemeClr val="tx1"/>
              </a:solidFill>
            </a:endParaRPr>
          </a:p>
        </p:txBody>
      </p:sp>
      <p:pic>
        <p:nvPicPr>
          <p:cNvPr id="4" name="Audio 3">
            <a:hlinkClick r:id="" action="ppaction://media"/>
            <a:extLst>
              <a:ext uri="{FF2B5EF4-FFF2-40B4-BE49-F238E27FC236}">
                <a16:creationId xmlns:a16="http://schemas.microsoft.com/office/drawing/2014/main" id="{AF7EAC82-A804-7E48-A53A-6C95979C323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161"/>
    </mc:Choice>
    <mc:Fallback xmlns="">
      <p:transition spd="slow" advTm="28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B9B91-55D4-4042-8A49-DBCD7679473A}"/>
              </a:ext>
            </a:extLst>
          </p:cNvPr>
          <p:cNvSpPr>
            <a:spLocks noGrp="1"/>
          </p:cNvSpPr>
          <p:nvPr>
            <p:ph type="title"/>
          </p:nvPr>
        </p:nvSpPr>
        <p:spPr>
          <a:xfrm>
            <a:off x="856059" y="457200"/>
            <a:ext cx="7429499" cy="1101436"/>
          </a:xfrm>
        </p:spPr>
        <p:txBody>
          <a:bodyPr vert="horz" lIns="91440" tIns="45720" rIns="91440" bIns="45720" rtlCol="0" anchor="ctr">
            <a:normAutofit/>
          </a:bodyPr>
          <a:lstStyle/>
          <a:p>
            <a:pPr defTabSz="457200">
              <a:spcBef>
                <a:spcPct val="0"/>
              </a:spcBef>
            </a:pPr>
            <a:r>
              <a:rPr lang="en-US" sz="3200"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Preprocessing</a:t>
            </a:r>
          </a:p>
        </p:txBody>
      </p:sp>
      <p:graphicFrame>
        <p:nvGraphicFramePr>
          <p:cNvPr id="5" name="Text Placeholder 2">
            <a:extLst>
              <a:ext uri="{FF2B5EF4-FFF2-40B4-BE49-F238E27FC236}">
                <a16:creationId xmlns:a16="http://schemas.microsoft.com/office/drawing/2014/main" id="{903AC5A2-CB64-4D7F-8BF7-7C102A4B28F0}"/>
              </a:ext>
            </a:extLst>
          </p:cNvPr>
          <p:cNvGraphicFramePr/>
          <p:nvPr>
            <p:extLst>
              <p:ext uri="{D42A27DB-BD31-4B8C-83A1-F6EECF244321}">
                <p14:modId xmlns:p14="http://schemas.microsoft.com/office/powerpoint/2010/main" val="1740996237"/>
              </p:ext>
            </p:extLst>
          </p:nvPr>
        </p:nvGraphicFramePr>
        <p:xfrm>
          <a:off x="856059" y="1714500"/>
          <a:ext cx="7429500" cy="25405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EBAD6928-2962-9947-965C-8E7DF0D9BC9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316467877"/>
      </p:ext>
    </p:extLst>
  </p:cSld>
  <p:clrMapOvr>
    <a:masterClrMapping/>
  </p:clrMapOvr>
  <mc:AlternateContent xmlns:mc="http://schemas.openxmlformats.org/markup-compatibility/2006" xmlns:p14="http://schemas.microsoft.com/office/powerpoint/2010/main">
    <mc:Choice Requires="p14">
      <p:transition spd="slow" p14:dur="2000" advTm="27286"/>
    </mc:Choice>
    <mc:Fallback xmlns="">
      <p:transition spd="slow" advTm="272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261694" y="246538"/>
            <a:ext cx="8520600" cy="5727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3200" dirty="0"/>
              <a:t>Data Visualization</a:t>
            </a:r>
            <a:r>
              <a:rPr lang="en" sz="3600" dirty="0">
                <a:latin typeface="Times New Roman" panose="02020603050405020304" pitchFamily="18" charset="0"/>
                <a:cs typeface="Times New Roman" panose="02020603050405020304" pitchFamily="18" charset="0"/>
              </a:rPr>
              <a:t>	</a:t>
            </a:r>
            <a:endParaRPr sz="3600" dirty="0">
              <a:latin typeface="Times New Roman" panose="02020603050405020304" pitchFamily="18" charset="0"/>
              <a:cs typeface="Times New Roman" panose="02020603050405020304" pitchFamily="18" charset="0"/>
            </a:endParaRPr>
          </a:p>
          <a:p>
            <a:pPr marL="914400" lvl="0" indent="457200" algn="ctr" rtl="0">
              <a:lnSpc>
                <a:spcPct val="150000"/>
              </a:lnSpc>
              <a:spcBef>
                <a:spcPts val="0"/>
              </a:spcBef>
              <a:spcAft>
                <a:spcPts val="0"/>
              </a:spcAft>
              <a:buNone/>
            </a:pPr>
            <a:endParaRPr sz="1400" b="1" dirty="0">
              <a:solidFill>
                <a:srgbClr val="000000"/>
              </a:solidFill>
            </a:endParaRPr>
          </a:p>
          <a:p>
            <a:pPr marL="0" lvl="0" indent="0" algn="l" rtl="0">
              <a:lnSpc>
                <a:spcPct val="150000"/>
              </a:lnSpc>
              <a:spcBef>
                <a:spcPts val="0"/>
              </a:spcBef>
              <a:spcAft>
                <a:spcPts val="0"/>
              </a:spcAft>
              <a:buNone/>
            </a:pPr>
            <a:endParaRPr dirty="0"/>
          </a:p>
          <a:p>
            <a:pPr marL="0" lvl="0" indent="0" algn="l" rtl="0">
              <a:spcBef>
                <a:spcPts val="0"/>
              </a:spcBef>
              <a:spcAft>
                <a:spcPts val="0"/>
              </a:spcAft>
              <a:buNone/>
            </a:pPr>
            <a:endParaRPr dirty="0"/>
          </a:p>
        </p:txBody>
      </p:sp>
      <p:sp>
        <p:nvSpPr>
          <p:cNvPr id="95" name="Google Shape;95;p19"/>
          <p:cNvSpPr txBox="1"/>
          <p:nvPr/>
        </p:nvSpPr>
        <p:spPr>
          <a:xfrm>
            <a:off x="1952675" y="4598150"/>
            <a:ext cx="4972049" cy="444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1200" dirty="0">
                <a:solidFill>
                  <a:schemeClr val="tx2"/>
                </a:solidFill>
                <a:latin typeface="Century Gothic" panose="020B0502020202020204"/>
              </a:rPr>
              <a:t>CountryIdentif</a:t>
            </a:r>
            <a:r>
              <a:rPr lang="en-US" sz="1200" dirty="0" err="1">
                <a:solidFill>
                  <a:schemeClr val="tx2"/>
                </a:solidFill>
                <a:latin typeface="Century Gothic" panose="020B0502020202020204"/>
              </a:rPr>
              <a:t>i</a:t>
            </a:r>
            <a:r>
              <a:rPr lang="en" sz="1200" dirty="0">
                <a:solidFill>
                  <a:schemeClr val="tx2"/>
                </a:solidFill>
                <a:latin typeface="Century Gothic" panose="020B0502020202020204"/>
              </a:rPr>
              <a:t>er V/S Sum of HasDetections</a:t>
            </a:r>
            <a:endParaRPr sz="1200" dirty="0">
              <a:solidFill>
                <a:schemeClr val="tx2"/>
              </a:solidFill>
              <a:latin typeface="Century Gothic" panose="020B0502020202020204"/>
            </a:endParaRPr>
          </a:p>
        </p:txBody>
      </p:sp>
      <p:pic>
        <p:nvPicPr>
          <p:cNvPr id="96" name="Google Shape;96;p19"/>
          <p:cNvPicPr preferRelativeResize="0"/>
          <p:nvPr/>
        </p:nvPicPr>
        <p:blipFill>
          <a:blip r:embed="rId5">
            <a:alphaModFix/>
          </a:blip>
          <a:stretch>
            <a:fillRect/>
          </a:stretch>
        </p:blipFill>
        <p:spPr>
          <a:xfrm>
            <a:off x="1638250" y="1369175"/>
            <a:ext cx="5553075" cy="3228975"/>
          </a:xfrm>
          <a:prstGeom prst="rect">
            <a:avLst/>
          </a:prstGeom>
          <a:noFill/>
          <a:ln>
            <a:noFill/>
          </a:ln>
        </p:spPr>
      </p:pic>
      <p:pic>
        <p:nvPicPr>
          <p:cNvPr id="4" name="Audio 3">
            <a:hlinkClick r:id="" action="ppaction://media"/>
            <a:extLst>
              <a:ext uri="{FF2B5EF4-FFF2-40B4-BE49-F238E27FC236}">
                <a16:creationId xmlns:a16="http://schemas.microsoft.com/office/drawing/2014/main" id="{A65A21F2-48D1-A341-B3BB-A5786B1515A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469"/>
    </mc:Choice>
    <mc:Fallback xmlns="">
      <p:transition spd="slow" advTm="20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Data Visualization</a:t>
            </a:r>
            <a:endParaRPr sz="3200" dirty="0"/>
          </a:p>
          <a:p>
            <a:pPr marL="0" lvl="0" indent="0" algn="l" rtl="0">
              <a:spcBef>
                <a:spcPts val="0"/>
              </a:spcBef>
              <a:spcAft>
                <a:spcPts val="0"/>
              </a:spcAft>
              <a:buNone/>
            </a:pPr>
            <a:endParaRPr dirty="0"/>
          </a:p>
        </p:txBody>
      </p:sp>
      <p:sp>
        <p:nvSpPr>
          <p:cNvPr id="102" name="Google Shape;102;p20"/>
          <p:cNvSpPr txBox="1"/>
          <p:nvPr/>
        </p:nvSpPr>
        <p:spPr>
          <a:xfrm>
            <a:off x="1838722" y="4427666"/>
            <a:ext cx="5885562" cy="444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1200" dirty="0">
                <a:solidFill>
                  <a:schemeClr val="tx2"/>
                </a:solidFill>
                <a:latin typeface="Century Gothic" panose="020B0502020202020204"/>
              </a:rPr>
              <a:t>EngineVersion V/S Sum of HasDetections</a:t>
            </a:r>
            <a:endParaRPr sz="1200" dirty="0">
              <a:solidFill>
                <a:schemeClr val="tx2"/>
              </a:solidFill>
              <a:latin typeface="Century Gothic" panose="020B0502020202020204"/>
            </a:endParaRPr>
          </a:p>
        </p:txBody>
      </p:sp>
      <p:pic>
        <p:nvPicPr>
          <p:cNvPr id="3" name="Picture 2" descr="A screenshot of a cell phone&#10;&#10;Description automatically generated">
            <a:extLst>
              <a:ext uri="{FF2B5EF4-FFF2-40B4-BE49-F238E27FC236}">
                <a16:creationId xmlns:a16="http://schemas.microsoft.com/office/drawing/2014/main" id="{FE03C983-7EAF-BA4C-8C94-1CFDF6DFC678}"/>
              </a:ext>
            </a:extLst>
          </p:cNvPr>
          <p:cNvPicPr>
            <a:picLocks noChangeAspect="1"/>
          </p:cNvPicPr>
          <p:nvPr/>
        </p:nvPicPr>
        <p:blipFill>
          <a:blip r:embed="rId5"/>
          <a:stretch>
            <a:fillRect/>
          </a:stretch>
        </p:blipFill>
        <p:spPr>
          <a:xfrm>
            <a:off x="2080491" y="1192197"/>
            <a:ext cx="4983018" cy="2998139"/>
          </a:xfrm>
          <a:prstGeom prst="rect">
            <a:avLst/>
          </a:prstGeom>
        </p:spPr>
      </p:pic>
      <p:pic>
        <p:nvPicPr>
          <p:cNvPr id="5" name="Audio 4">
            <a:hlinkClick r:id="" action="ppaction://media"/>
            <a:extLst>
              <a:ext uri="{FF2B5EF4-FFF2-40B4-BE49-F238E27FC236}">
                <a16:creationId xmlns:a16="http://schemas.microsoft.com/office/drawing/2014/main" id="{46B8EE56-53FF-5A45-BBD6-6A200BF2F5E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63"/>
    </mc:Choice>
    <mc:Fallback xmlns="">
      <p:transition spd="slow" advTm="177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TotalTime>
  <Words>1703</Words>
  <Application>Microsoft Macintosh PowerPoint</Application>
  <PresentationFormat>On-screen Show (16:9)</PresentationFormat>
  <Paragraphs>176</Paragraphs>
  <Slides>32</Slides>
  <Notes>29</Notes>
  <HiddenSlides>0</HiddenSlides>
  <MMClips>32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Century Gothic</vt:lpstr>
      <vt:lpstr>Times New Roman</vt:lpstr>
      <vt:lpstr>Mesh</vt:lpstr>
      <vt:lpstr>MALWARE PREDICTION</vt:lpstr>
      <vt:lpstr>Overview</vt:lpstr>
      <vt:lpstr>About Malware</vt:lpstr>
      <vt:lpstr>Dataset</vt:lpstr>
      <vt:lpstr>About Project</vt:lpstr>
      <vt:lpstr>Data Preprocessing </vt:lpstr>
      <vt:lpstr>Data Preprocessing</vt:lpstr>
      <vt:lpstr>Data Visualization    </vt:lpstr>
      <vt:lpstr>Data Visualization </vt:lpstr>
      <vt:lpstr>Data Visualization </vt:lpstr>
      <vt:lpstr>Data Visualization </vt:lpstr>
      <vt:lpstr>Data Visualization</vt:lpstr>
      <vt:lpstr>Procedures</vt:lpstr>
      <vt:lpstr>Association</vt:lpstr>
      <vt:lpstr>Clustering</vt:lpstr>
      <vt:lpstr>Classification</vt:lpstr>
      <vt:lpstr>Business Use Case</vt:lpstr>
      <vt:lpstr>Hypothesis 1</vt:lpstr>
      <vt:lpstr>Hypothesis 1</vt:lpstr>
      <vt:lpstr>Hypothesis 1(Contd.)  </vt:lpstr>
      <vt:lpstr>Hypothesis 1(Contd.)</vt:lpstr>
      <vt:lpstr>Hypothesis 2</vt:lpstr>
      <vt:lpstr>Hypothesis 2(Contd.)</vt:lpstr>
      <vt:lpstr>Hypothesis 2(Contd.)</vt:lpstr>
      <vt:lpstr>Hypothesis 2(Contd.) </vt:lpstr>
      <vt:lpstr>Hypothesis 2 (Contd.) </vt:lpstr>
      <vt:lpstr>Hypothesis 3</vt:lpstr>
      <vt:lpstr>Best Clusters</vt:lpstr>
      <vt:lpstr>K-Means Clustering Output  </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MALWARE PREDICTION</dc:title>
  <dc:creator>Nikhil Jadhav</dc:creator>
  <cp:lastModifiedBy>Nikhil Jadhav</cp:lastModifiedBy>
  <cp:revision>12</cp:revision>
  <dcterms:created xsi:type="dcterms:W3CDTF">2019-04-27T18:01:13Z</dcterms:created>
  <dcterms:modified xsi:type="dcterms:W3CDTF">2019-04-27T20:41:20Z</dcterms:modified>
</cp:coreProperties>
</file>